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965" r:id="rId1"/>
  </p:sldMasterIdLst>
  <p:notesMasterIdLst>
    <p:notesMasterId r:id="rId32"/>
  </p:notesMasterIdLst>
  <p:handoutMasterIdLst>
    <p:handoutMasterId r:id="rId33"/>
  </p:handoutMasterIdLst>
  <p:sldIdLst>
    <p:sldId id="355" r:id="rId2"/>
    <p:sldId id="391" r:id="rId3"/>
    <p:sldId id="383" r:id="rId4"/>
    <p:sldId id="384" r:id="rId5"/>
    <p:sldId id="399" r:id="rId6"/>
    <p:sldId id="400" r:id="rId7"/>
    <p:sldId id="401" r:id="rId8"/>
    <p:sldId id="403" r:id="rId9"/>
    <p:sldId id="404" r:id="rId10"/>
    <p:sldId id="395" r:id="rId11"/>
    <p:sldId id="378" r:id="rId12"/>
    <p:sldId id="397" r:id="rId13"/>
    <p:sldId id="398" r:id="rId14"/>
    <p:sldId id="578" r:id="rId15"/>
    <p:sldId id="379" r:id="rId16"/>
    <p:sldId id="410" r:id="rId17"/>
    <p:sldId id="413" r:id="rId18"/>
    <p:sldId id="582" r:id="rId19"/>
    <p:sldId id="414" r:id="rId20"/>
    <p:sldId id="460" r:id="rId21"/>
    <p:sldId id="583" r:id="rId22"/>
    <p:sldId id="415" r:id="rId23"/>
    <p:sldId id="584" r:id="rId24"/>
    <p:sldId id="405" r:id="rId25"/>
    <p:sldId id="577" r:id="rId26"/>
    <p:sldId id="385" r:id="rId27"/>
    <p:sldId id="386" r:id="rId28"/>
    <p:sldId id="402" r:id="rId29"/>
    <p:sldId id="387" r:id="rId30"/>
    <p:sldId id="388" r:id="rId3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Tekto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1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2AE29"/>
    <a:srgbClr val="FFFF66"/>
    <a:srgbClr val="33CCFF"/>
    <a:srgbClr val="FF7C80"/>
    <a:srgbClr val="FFFF00"/>
    <a:srgbClr val="FF3300"/>
    <a:srgbClr val="99CCFF"/>
    <a:srgbClr val="FF99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82313"/>
  </p:normalViewPr>
  <p:slideViewPr>
    <p:cSldViewPr snapToObjects="1">
      <p:cViewPr varScale="1">
        <p:scale>
          <a:sx n="100" d="100"/>
          <a:sy n="100" d="100"/>
        </p:scale>
        <p:origin x="22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92" d="100"/>
          <a:sy n="92" d="100"/>
        </p:scale>
        <p:origin x="4288" y="192"/>
      </p:cViewPr>
      <p:guideLst>
        <p:guide orient="horz" pos="3021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6"/>
          <p:cNvSpPr>
            <a:spLocks noChangeArrowheads="1"/>
          </p:cNvSpPr>
          <p:nvPr/>
        </p:nvSpPr>
        <p:spPr bwMode="auto">
          <a:xfrm>
            <a:off x="411238" y="306289"/>
            <a:ext cx="2825448" cy="3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defTabSz="857250">
              <a:lnSpc>
                <a:spcPct val="97000"/>
              </a:lnSpc>
              <a:spcBef>
                <a:spcPct val="49000"/>
              </a:spcBef>
            </a:pPr>
            <a:r>
              <a:rPr lang="en-US" sz="1700" dirty="0">
                <a:latin typeface="Comic Sans MS" charset="0"/>
              </a:rPr>
              <a:t>CMSC 411</a:t>
            </a:r>
          </a:p>
        </p:txBody>
      </p:sp>
      <p:sp>
        <p:nvSpPr>
          <p:cNvPr id="14339" name="Rectangle 7"/>
          <p:cNvSpPr>
            <a:spLocks noChangeArrowheads="1"/>
          </p:cNvSpPr>
          <p:nvPr/>
        </p:nvSpPr>
        <p:spPr bwMode="auto">
          <a:xfrm>
            <a:off x="4197048" y="306289"/>
            <a:ext cx="2612571" cy="3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algn="r" defTabSz="857250">
              <a:lnSpc>
                <a:spcPct val="97000"/>
              </a:lnSpc>
              <a:spcBef>
                <a:spcPct val="49000"/>
              </a:spcBef>
            </a:pPr>
            <a:r>
              <a:rPr lang="en-US" sz="1700">
                <a:latin typeface="Comic Sans MS" charset="0"/>
              </a:rPr>
              <a:t> page </a:t>
            </a:r>
            <a:fld id="{C4B09AB9-4717-C14C-91B4-335DA6A3B8DA}" type="slidenum">
              <a:rPr lang="en-US" sz="1700">
                <a:latin typeface="Comic Sans MS" charset="0"/>
              </a:rPr>
              <a:pPr marL="214313" indent="-214313" algn="r" defTabSz="857250">
                <a:lnSpc>
                  <a:spcPct val="97000"/>
                </a:lnSpc>
                <a:spcBef>
                  <a:spcPct val="49000"/>
                </a:spcBef>
              </a:pPr>
              <a:t>‹#›</a:t>
            </a:fld>
            <a:endParaRPr lang="en-US" sz="1700">
              <a:latin typeface="Comic Sans MS" charset="0"/>
            </a:endParaRPr>
          </a:p>
        </p:txBody>
      </p:sp>
      <p:sp>
        <p:nvSpPr>
          <p:cNvPr id="14340" name="Rectangle 8"/>
          <p:cNvSpPr>
            <a:spLocks noChangeArrowheads="1"/>
          </p:cNvSpPr>
          <p:nvPr/>
        </p:nvSpPr>
        <p:spPr bwMode="auto">
          <a:xfrm>
            <a:off x="2884715" y="295870"/>
            <a:ext cx="1770743" cy="3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defTabSz="857250">
              <a:lnSpc>
                <a:spcPct val="97000"/>
              </a:lnSpc>
            </a:pPr>
            <a:r>
              <a:rPr lang="en-US" sz="1700" dirty="0">
                <a:latin typeface="Comic Sans MS" charset="0"/>
              </a:rPr>
              <a:t>Lecture 7</a:t>
            </a:r>
          </a:p>
        </p:txBody>
      </p:sp>
      <p:sp>
        <p:nvSpPr>
          <p:cNvPr id="14341" name="Rectangle 9"/>
          <p:cNvSpPr>
            <a:spLocks noChangeArrowheads="1"/>
          </p:cNvSpPr>
          <p:nvPr/>
        </p:nvSpPr>
        <p:spPr bwMode="auto">
          <a:xfrm>
            <a:off x="572106" y="9199067"/>
            <a:ext cx="3465285" cy="249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defTabSz="857250">
              <a:lnSpc>
                <a:spcPct val="118000"/>
              </a:lnSpc>
            </a:pPr>
            <a:fld id="{1C9373A4-A71F-D743-AD72-8151717DFC27}" type="datetime1">
              <a:rPr lang="en-US" sz="1200" smtClean="0">
                <a:latin typeface="Comic Sans MS" charset="0"/>
              </a:rPr>
              <a:pPr marL="214313" indent="-214313" defTabSz="857250">
                <a:lnSpc>
                  <a:spcPct val="118000"/>
                </a:lnSpc>
              </a:pPr>
              <a:t>9/26/22</a:t>
            </a:fld>
            <a:r>
              <a:rPr lang="en-US" sz="1200" dirty="0">
                <a:latin typeface="Comic Sans MS" charset="0"/>
              </a:rPr>
              <a:t>  </a:t>
            </a:r>
            <a:fld id="{A9645366-680E-A142-9061-9CE8FF6C9B99}" type="datetime10">
              <a:rPr lang="en-US" sz="1200">
                <a:latin typeface="Comic Sans MS" charset="0"/>
              </a:rPr>
              <a:pPr marL="214313" indent="-214313" defTabSz="857250">
                <a:lnSpc>
                  <a:spcPct val="118000"/>
                </a:lnSpc>
              </a:pPr>
              <a:t>13:07</a:t>
            </a:fld>
            <a:endParaRPr lang="en-US" sz="1200" dirty="0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3944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5713" y="1200150"/>
            <a:ext cx="4806950" cy="360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3" name="Rectangle 8"/>
          <p:cNvSpPr>
            <a:spLocks noChangeArrowheads="1"/>
          </p:cNvSpPr>
          <p:nvPr/>
        </p:nvSpPr>
        <p:spPr bwMode="auto">
          <a:xfrm>
            <a:off x="411239" y="689670"/>
            <a:ext cx="3012924" cy="3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defTabSz="857250">
              <a:lnSpc>
                <a:spcPct val="97000"/>
              </a:lnSpc>
              <a:spcBef>
                <a:spcPct val="49000"/>
              </a:spcBef>
            </a:pPr>
            <a:r>
              <a:rPr lang="en-US" sz="1700" b="0">
                <a:latin typeface="Comic Sans MS" charset="0"/>
              </a:rPr>
              <a:t>Comp 411 Lectures, Fall ‘06</a:t>
            </a:r>
          </a:p>
        </p:txBody>
      </p:sp>
      <p:sp>
        <p:nvSpPr>
          <p:cNvPr id="15364" name="Rectangle 9"/>
          <p:cNvSpPr>
            <a:spLocks noChangeArrowheads="1"/>
          </p:cNvSpPr>
          <p:nvPr/>
        </p:nvSpPr>
        <p:spPr bwMode="auto">
          <a:xfrm>
            <a:off x="3424162" y="689671"/>
            <a:ext cx="2611362" cy="3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algn="r" defTabSz="857250">
              <a:lnSpc>
                <a:spcPct val="97000"/>
              </a:lnSpc>
              <a:spcBef>
                <a:spcPct val="49000"/>
              </a:spcBef>
            </a:pPr>
            <a:r>
              <a:rPr lang="en-US" sz="1700" b="0">
                <a:latin typeface="Comic Sans MS" charset="0"/>
              </a:rPr>
              <a:t>Notes for slide </a:t>
            </a:r>
            <a:fld id="{5DD8205C-9898-9B44-86A6-07C8F5376F73}" type="slidenum">
              <a:rPr lang="en-US" sz="1700" b="0">
                <a:latin typeface="Comic Sans MS" charset="0"/>
              </a:rPr>
              <a:pPr marL="214313" indent="-214313" algn="r" defTabSz="857250">
                <a:lnSpc>
                  <a:spcPct val="97000"/>
                </a:lnSpc>
                <a:spcBef>
                  <a:spcPct val="49000"/>
                </a:spcBef>
              </a:pPr>
              <a:t>‹#›</a:t>
            </a:fld>
            <a:endParaRPr lang="en-US" sz="1700" b="0">
              <a:latin typeface="Comic Sans MS" charset="0"/>
            </a:endParaRPr>
          </a:p>
        </p:txBody>
      </p:sp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06400" y="9042797"/>
            <a:ext cx="3470124" cy="249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423" tIns="23501" rIns="60423" bIns="23501">
            <a:spAutoFit/>
          </a:bodyPr>
          <a:lstStyle/>
          <a:p>
            <a:pPr marL="214313" indent="-214313" defTabSz="857250">
              <a:lnSpc>
                <a:spcPct val="118000"/>
              </a:lnSpc>
            </a:pPr>
            <a:r>
              <a:rPr lang="en-US" sz="1200" b="0">
                <a:latin typeface="Comic Sans MS" charset="0"/>
              </a:rPr>
              <a:t>Leonard McMillan  </a:t>
            </a:r>
            <a:fld id="{E508152E-4ECE-244D-BFA8-7E9DF1C559FC}" type="datetime1">
              <a:rPr lang="en-US" sz="1200" b="0">
                <a:latin typeface="Comic Sans MS" charset="0"/>
              </a:rPr>
              <a:pPr marL="214313" indent="-214313" defTabSz="857250">
                <a:lnSpc>
                  <a:spcPct val="118000"/>
                </a:lnSpc>
              </a:pPr>
              <a:t>9/26/22</a:t>
            </a:fld>
            <a:r>
              <a:rPr lang="en-US" sz="1200" b="0">
                <a:latin typeface="Comic Sans MS" charset="0"/>
              </a:rPr>
              <a:t>  </a:t>
            </a:r>
            <a:fld id="{A0E5EC4C-A53F-0C4E-A217-945551D253B1}" type="datetime10">
              <a:rPr lang="en-US" sz="1200" b="0">
                <a:latin typeface="Comic Sans MS" charset="0"/>
              </a:rPr>
              <a:pPr marL="214313" indent="-214313" defTabSz="857250">
                <a:lnSpc>
                  <a:spcPct val="118000"/>
                </a:lnSpc>
              </a:pPr>
              <a:t>13:07</a:t>
            </a:fld>
            <a:endParaRPr lang="en-US" sz="1200" b="0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715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410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6086" y="4560988"/>
            <a:ext cx="5363029" cy="431720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6711" tIns="48355" rIns="96711" bIns="48355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508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310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272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Concepts: address</a:t>
            </a:r>
            <a:r>
              <a:rPr lang="en-US" baseline="0" dirty="0"/>
              <a:t> calculation, data/addresses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2012 David Black-Schaffer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FCE52E-F2C0-5848-A904-5B91B511C1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76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29" tIns="45715" rIns="91429" bIns="45715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050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78150" y="554038"/>
            <a:ext cx="3644900" cy="2733675"/>
          </a:xfrm>
          <a:ln w="12700"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54274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9525" y="3475038"/>
            <a:ext cx="7042150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0613" tIns="44512" rIns="90613" bIns="44512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78150" y="554038"/>
            <a:ext cx="3644900" cy="2733675"/>
          </a:xfrm>
          <a:ln w="12700"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56322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9525" y="3475038"/>
            <a:ext cx="7042150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0613" tIns="44512" rIns="90613" bIns="44512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29" tIns="45715" rIns="91429" bIns="45715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29" tIns="45715" rIns="91429" bIns="45715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29" tIns="45715" rIns="91429" bIns="45715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562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9525" y="3475038"/>
            <a:ext cx="7042150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0613" tIns="44512" rIns="90613" bIns="44512"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-128"/>
                <a:cs typeface="ＭＳ Ｐゴシック" charset="-128"/>
              </a:rPr>
              <a:t>The uses of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-128"/>
                <a:cs typeface="ＭＳ Ｐゴシック" charset="-128"/>
              </a:rPr>
              <a:t>jal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-128"/>
                <a:cs typeface="ＭＳ Ｐゴシック" charset="-128"/>
              </a:rPr>
              <a:t>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-128"/>
                <a:cs typeface="ＭＳ Ｐゴシック" charset="-128"/>
              </a:rPr>
              <a:t>jr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-128"/>
                <a:cs typeface="ＭＳ Ｐゴシック" charset="-128"/>
              </a:rPr>
              <a:t> are tied together. 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-128"/>
                <a:cs typeface="ＭＳ Ｐゴシック" charset="-128"/>
              </a:rPr>
              <a:t>These instructions may be used for subroutine or procedure calls, to provide a convenient entry to/exit from utility software. </a:t>
            </a:r>
          </a:p>
          <a:p>
            <a:pPr lvl="1"/>
            <a:r>
              <a:rPr lang="en-US" sz="1200" b="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-128"/>
                <a:cs typeface="+mn-cs"/>
              </a:rPr>
              <a:t>– 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-128"/>
                <a:cs typeface="+mn-cs"/>
              </a:rPr>
              <a:t>jal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-128"/>
                <a:cs typeface="+mn-cs"/>
              </a:rPr>
              <a:t> sub – the next instruction executed is in a different code segment, starting at memory location “sub.” The processor stores the address of the instruction following the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-128"/>
                <a:cs typeface="+mn-cs"/>
              </a:rPr>
              <a:t>jal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-128"/>
                <a:cs typeface="+mn-cs"/>
              </a:rPr>
              <a:t> instruction ([PC]+4) in $ra. </a:t>
            </a:r>
            <a:endParaRPr lang="en-US" sz="1400" b="0" kern="1200" dirty="0">
              <a:solidFill>
                <a:schemeClr val="tx1"/>
              </a:solidFill>
              <a:effectLst/>
              <a:latin typeface="Times New Roman" pitchFamily="18" charset="0"/>
              <a:ea typeface="ＭＳ Ｐゴシック" charset="-128"/>
              <a:cs typeface="+mn-cs"/>
            </a:endParaRPr>
          </a:p>
          <a:p>
            <a:pPr lvl="1"/>
            <a:r>
              <a:rPr lang="en-US" sz="1200" b="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-128"/>
                <a:cs typeface="+mn-cs"/>
              </a:rPr>
              <a:t>–  At the conclusion of the called routine (starting at label “sub”), the last instruction is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-128"/>
                <a:cs typeface="+mn-cs"/>
              </a:rPr>
              <a:t>jr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-128"/>
                <a:cs typeface="+mn-cs"/>
              </a:rPr>
              <a:t> $ra. This returns the program to its primary flow at the instruction that followed the original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-128"/>
                <a:cs typeface="+mn-cs"/>
              </a:rPr>
              <a:t>jal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-128"/>
                <a:cs typeface="+mn-cs"/>
              </a:rPr>
              <a:t>. </a:t>
            </a:r>
            <a:endParaRPr lang="en-US" sz="1400" b="0" kern="1200" dirty="0">
              <a:solidFill>
                <a:schemeClr val="tx1"/>
              </a:solidFill>
              <a:effectLst/>
              <a:latin typeface="Times New Roman" pitchFamily="18" charset="0"/>
              <a:ea typeface="ＭＳ Ｐゴシック" charset="-128"/>
              <a:cs typeface="+mn-cs"/>
            </a:endParaRPr>
          </a:p>
          <a:p>
            <a:endParaRPr lang="en-US" b="0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78150" y="554038"/>
            <a:ext cx="3644900" cy="2733675"/>
          </a:xfrm>
          <a:ln w="12700" cap="flat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8215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29" tIns="45715" rIns="91429" bIns="45715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29" tIns="45715" rIns="91429" bIns="45715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29" tIns="45715" rIns="91429" bIns="45715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970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932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  <a:cs typeface="Tahoma" charset="0"/>
              </a:rPr>
              <a:t>remember that when do “</a:t>
            </a:r>
            <a:r>
              <a:rPr lang="en-US" dirty="0" err="1">
                <a:latin typeface="Times New Roman" charset="0"/>
                <a:ea typeface="ＭＳ Ｐゴシック" charset="0"/>
                <a:cs typeface="Tahoma" charset="0"/>
              </a:rPr>
              <a:t>ori</a:t>
            </a:r>
            <a:r>
              <a:rPr lang="en-US" dirty="0">
                <a:latin typeface="Times New Roman" charset="0"/>
                <a:ea typeface="ＭＳ Ｐゴシック" charset="0"/>
                <a:cs typeface="Tahoma" charset="0"/>
              </a:rPr>
              <a:t>” x with 32-bit 0, we basically do zero-extension</a:t>
            </a:r>
          </a:p>
        </p:txBody>
      </p:sp>
    </p:spTree>
    <p:extLst>
      <p:ext uri="{BB962C8B-B14F-4D97-AF65-F5344CB8AC3E}">
        <p14:creationId xmlns:p14="http://schemas.microsoft.com/office/powerpoint/2010/main" val="1118395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3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04800" y="1881149"/>
            <a:ext cx="8534400" cy="1506575"/>
          </a:xfrm>
          <a:noFill/>
        </p:spPr>
        <p:txBody>
          <a:bodyPr lIns="91432" rIns="91432" anchor="b">
            <a:noAutofit/>
          </a:bodyPr>
          <a:lstStyle>
            <a:lvl1pPr algn="ctr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altLang="en-US" dirty="0" err="1"/>
              <a:t>CMSC</a:t>
            </a:r>
            <a:r>
              <a:rPr lang="en-US" altLang="en-US" dirty="0"/>
              <a:t> 411</a:t>
            </a:r>
            <a:br>
              <a:rPr lang="en-US" altLang="en-US" dirty="0"/>
            </a:br>
            <a:r>
              <a:rPr lang="en-US" altLang="en-US" dirty="0"/>
              <a:t>Lecture - </a:t>
            </a:r>
          </a:p>
        </p:txBody>
      </p:sp>
      <p:sp>
        <p:nvSpPr>
          <p:cNvPr id="70861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524250"/>
            <a:ext cx="8458200" cy="2587625"/>
          </a:xfrm>
        </p:spPr>
        <p:txBody>
          <a:bodyPr lIns="91432" tIns="45716" rIns="91432" bIns="45716"/>
          <a:lstStyle>
            <a:lvl1pPr marL="0" indent="0" algn="ctr">
              <a:buFont typeface="Wingdings 2" pitchFamily="18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  <a:endParaRPr lang="en-US" altLang="en-US" dirty="0"/>
          </a:p>
        </p:txBody>
      </p:sp>
      <p:sp>
        <p:nvSpPr>
          <p:cNvPr id="8" name="Date Placeholder 7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2954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rgbClr val="FFFFFF"/>
                </a:solidFill>
                <a:latin typeface="Arial Narrow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Footer Placeholder 8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7338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FFFFFF"/>
                </a:solidFill>
                <a:latin typeface="Arial Narrow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0" y="6400800"/>
            <a:ext cx="457200" cy="381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D1169FB-82AF-0541-87C5-36D285C4D8E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E22BDC-2394-274D-88F7-F26549147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1657"/>
            <a:ext cx="2286000" cy="64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36684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6C3A6-3EB8-044D-AB1E-3C0B37B0C96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7146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85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858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33A531-1237-D340-BE93-DD9C2D3A786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3566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708025"/>
            <a:ext cx="4495800" cy="61499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08025"/>
            <a:ext cx="4495800" cy="61499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FD3F83-DD56-5142-86FD-9ADB54A4A3C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210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304800"/>
            <a:ext cx="91440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143000"/>
            <a:ext cx="3848100" cy="2476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143000"/>
            <a:ext cx="3848100" cy="2476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771900"/>
            <a:ext cx="3848100" cy="2476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10100" y="3771900"/>
            <a:ext cx="3848100" cy="2476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0822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09600" y="1143000"/>
            <a:ext cx="3848100" cy="5105400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143000"/>
            <a:ext cx="38481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428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0" y="6535132"/>
            <a:ext cx="381000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A61889-E135-564A-857A-F15D184E0CC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47936-1C2B-054A-B62E-473D70A38C5A}"/>
              </a:ext>
            </a:extLst>
          </p:cNvPr>
          <p:cNvSpPr txBox="1"/>
          <p:nvPr/>
        </p:nvSpPr>
        <p:spPr>
          <a:xfrm>
            <a:off x="152400" y="6535132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/>
              <a:t>CMSC 411 – Lecture 7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903A55-4B67-3341-943B-C81042679A19}"/>
              </a:ext>
            </a:extLst>
          </p:cNvPr>
          <p:cNvCxnSpPr/>
          <p:nvPr userDrawn="1"/>
        </p:nvCxnSpPr>
        <p:spPr bwMode="auto">
          <a:xfrm flipV="1">
            <a:off x="0" y="6477000"/>
            <a:ext cx="9144000" cy="63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2AE2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9793492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77F1AD-823B-374D-9D59-8DAD18230F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6213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08025"/>
            <a:ext cx="4495800" cy="6149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08025"/>
            <a:ext cx="4495800" cy="6149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A88E16-939C-254C-9AE2-A99AA33E2A9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4703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41BDC-F549-1A4D-B960-A950326F1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966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ECCA80-82B0-5D4D-92AF-5B3F3234363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9529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6983BC-64B8-0643-97ED-9E6296923D4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0027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86AFCA-7B31-544A-BF08-47EE56402AB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252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0A5827-9ED5-6841-A5B2-1411D4000E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4117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01675"/>
          </a:xfrm>
          <a:prstGeom prst="rect">
            <a:avLst/>
          </a:prstGeom>
          <a:solidFill>
            <a:srgbClr val="F2AE29"/>
          </a:solidFill>
          <a:ln w="9525">
            <a:noFill/>
            <a:miter lim="800000"/>
            <a:headEnd/>
            <a:tailEnd/>
          </a:ln>
        </p:spPr>
        <p:txBody>
          <a:bodyPr vert="horz" wrap="square" lIns="182863" tIns="45716" rIns="182863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70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708025"/>
            <a:ext cx="8763000" cy="569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63" tIns="137148" rIns="182863" bIns="137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</p:txBody>
      </p:sp>
      <p:sp>
        <p:nvSpPr>
          <p:cNvPr id="70758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4770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Arial Narrow" charset="0"/>
                <a:cs typeface="Tahoma" charset="0"/>
              </a:defRPr>
            </a:lvl1pPr>
          </a:lstStyle>
          <a:p>
            <a:pPr>
              <a:defRPr/>
            </a:pPr>
            <a:fld id="{0D8816F0-3018-B248-B321-6AB44144174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463550" y="1812925"/>
            <a:ext cx="1905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259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  <p:sldLayoutId id="2147483977" r:id="rId12"/>
    <p:sldLayoutId id="2147483978" r:id="rId13"/>
    <p:sldLayoutId id="2147483979" r:id="rId14"/>
  </p:sldLayoutIdLst>
  <p:transition spd="med"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effectLst/>
          <a:latin typeface="+mj-lt"/>
          <a:ea typeface="ＭＳ Ｐゴシック" charset="0"/>
          <a:cs typeface="Tahoma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Tahoma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Tahoma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Tahoma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-128"/>
          <a:cs typeface="Tahom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charset="0"/>
        <a:buNone/>
        <a:defRPr kumimoji="1" sz="2800">
          <a:solidFill>
            <a:schemeClr val="tx1"/>
          </a:solidFill>
          <a:effectLst/>
          <a:latin typeface="+mn-lt"/>
          <a:ea typeface="ＭＳ Ｐゴシック" charset="0"/>
          <a:cs typeface="Tahoma"/>
        </a:defRPr>
      </a:lvl1pPr>
      <a:lvl2pPr marL="519113" indent="-288925" algn="l" rtl="0" eaLnBrk="1" fontAlgn="base" hangingPunct="1">
        <a:spcBef>
          <a:spcPct val="20000"/>
        </a:spcBef>
        <a:spcAft>
          <a:spcPct val="0"/>
        </a:spcAft>
        <a:buClr>
          <a:srgbClr val="FFC000"/>
        </a:buClr>
        <a:buSzPct val="85000"/>
        <a:buFont typeface="Wingdings" charset="0"/>
        <a:buChar char="l"/>
        <a:tabLst/>
        <a:defRPr kumimoji="1" sz="2300">
          <a:solidFill>
            <a:schemeClr val="tx1"/>
          </a:solidFill>
          <a:effectLst/>
          <a:latin typeface="+mn-lt"/>
          <a:ea typeface="Tahoma"/>
          <a:cs typeface="Tahoma" charset="0"/>
        </a:defRPr>
      </a:lvl2pPr>
      <a:lvl3pPr marL="1028700" indent="-2794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charset="0"/>
        <a:buChar char="Ø"/>
        <a:tabLst/>
        <a:defRPr kumimoji="1" sz="2000">
          <a:solidFill>
            <a:schemeClr val="tx1"/>
          </a:solidFill>
          <a:effectLst/>
          <a:latin typeface="+mn-lt"/>
          <a:ea typeface="Tahoma"/>
          <a:cs typeface="Tahoma" charset="0"/>
        </a:defRPr>
      </a:lvl3pPr>
      <a:lvl4pPr marL="1374775" indent="-230188" algn="l" rtl="0" eaLnBrk="1" fontAlgn="base" hangingPunct="1">
        <a:spcBef>
          <a:spcPct val="20000"/>
        </a:spcBef>
        <a:spcAft>
          <a:spcPct val="0"/>
        </a:spcAft>
        <a:buChar char="–"/>
        <a:tabLst/>
        <a:defRPr kumimoji="1">
          <a:solidFill>
            <a:schemeClr val="tx1"/>
          </a:solidFill>
          <a:effectLst/>
          <a:latin typeface="+mn-lt"/>
          <a:ea typeface="Tahoma"/>
          <a:cs typeface="Tahoma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/>
          <a:latin typeface="+mn-lt"/>
          <a:ea typeface="Tahoma"/>
          <a:cs typeface="Tahom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354013"/>
            <a:ext cx="8534400" cy="2370137"/>
          </a:xfrm>
        </p:spPr>
        <p:txBody>
          <a:bodyPr/>
          <a:lstStyle/>
          <a:p>
            <a:pPr algn="ctr" eaLnBrk="1" hangingPunct="1">
              <a:defRPr/>
            </a:pPr>
            <a:b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 sz="3600" dirty="0">
                <a:latin typeface="Tahoma" charset="0"/>
                <a:cs typeface="ＭＳ Ｐゴシック" charset="0"/>
              </a:rPr>
              <a:t>ISA (Instruction Set Architecture)</a:t>
            </a:r>
            <a:br>
              <a:rPr lang="en-US" sz="3600" dirty="0">
                <a:latin typeface="Tahoma" charset="0"/>
                <a:cs typeface="ＭＳ Ｐゴシック" charset="0"/>
              </a:rPr>
            </a:br>
            <a:r>
              <a:rPr lang="en-US" sz="3600" dirty="0">
                <a:latin typeface="Tahoma" charset="0"/>
                <a:cs typeface="ＭＳ Ｐゴシック" charset="0"/>
              </a:rPr>
              <a:t>Part III</a:t>
            </a:r>
            <a:endParaRPr lang="en-US" sz="3600" b="1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 2" charset="0"/>
              <a:buNone/>
              <a:defRPr/>
            </a:pPr>
            <a:r>
              <a:rPr lang="en-US" sz="3200" dirty="0">
                <a:latin typeface="Tahoma" charset="0"/>
                <a:ea typeface="ＭＳ Ｐゴシック" charset="0"/>
                <a:cs typeface="ＭＳ Ｐゴシック" charset="0"/>
              </a:rPr>
              <a:t>Ergun </a:t>
            </a:r>
            <a:r>
              <a:rPr lang="en-US" sz="3200" dirty="0" err="1">
                <a:latin typeface="Tahoma" charset="0"/>
                <a:ea typeface="ＭＳ Ｐゴシック" charset="0"/>
                <a:cs typeface="ＭＳ Ｐゴシック" charset="0"/>
              </a:rPr>
              <a:t>Simsek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120000"/>
              </a:lnSpc>
              <a:buFont typeface="Wingdings 2" charset="0"/>
              <a:buNone/>
              <a:defRPr/>
            </a:pPr>
            <a:endParaRPr lang="en-US" dirty="0">
              <a:solidFill>
                <a:schemeClr val="tx1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120000"/>
              </a:lnSpc>
              <a:buFont typeface="Wingdings 2" charset="0"/>
              <a:buNone/>
              <a:defRPr/>
            </a:pPr>
            <a:r>
              <a:rPr lang="en-US" dirty="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rPr>
              <a:t>CMSC 411 </a:t>
            </a:r>
            <a:r>
              <a:rPr lang="en-US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|</a:t>
            </a:r>
            <a:r>
              <a:rPr lang="en-US" dirty="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rPr>
              <a:t> Lecture 7 </a:t>
            </a:r>
            <a:r>
              <a:rPr lang="en-US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|</a:t>
            </a:r>
            <a:r>
              <a:rPr lang="en-US" dirty="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rPr>
              <a:t> Fall 2022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Accessing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08025"/>
            <a:ext cx="8953500" cy="5692775"/>
          </a:xfrm>
        </p:spPr>
        <p:txBody>
          <a:bodyPr/>
          <a:lstStyle/>
          <a:p>
            <a:pPr>
              <a:defRPr/>
            </a:pPr>
            <a:r>
              <a:rPr lang="en-US" dirty="0"/>
              <a:t>MIPS is a “load-store” architecture</a:t>
            </a:r>
          </a:p>
          <a:p>
            <a:pPr lvl="1">
              <a:spcAft>
                <a:spcPts val="600"/>
              </a:spcAft>
              <a:defRPr/>
            </a:pPr>
            <a:r>
              <a:rPr lang="en-US" dirty="0"/>
              <a:t>all operands for ALU instructions are in registers or immediate</a:t>
            </a:r>
          </a:p>
          <a:p>
            <a:pPr lvl="1">
              <a:defRPr/>
            </a:pPr>
            <a:r>
              <a:rPr lang="en-US" dirty="0"/>
              <a:t>cannot directly add values residing in memory</a:t>
            </a:r>
          </a:p>
          <a:p>
            <a:pPr lvl="2">
              <a:defRPr/>
            </a:pPr>
            <a:r>
              <a:rPr lang="en-US" dirty="0"/>
              <a:t>must first bring values into registers from memory (called LOAD)</a:t>
            </a:r>
          </a:p>
          <a:p>
            <a:pPr lvl="2">
              <a:defRPr/>
            </a:pPr>
            <a:r>
              <a:rPr lang="en-US" dirty="0"/>
              <a:t>must store result of computation back into memory (called STORE)</a:t>
            </a: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135057F3-2F63-D746-929C-08FD45661069}" type="slidenum">
              <a:rPr lang="en-US" sz="1400">
                <a:latin typeface="Arial Narrow" charset="0"/>
              </a:rPr>
              <a:pPr/>
              <a:t>10</a:t>
            </a:fld>
            <a:endParaRPr lang="en-US" sz="1400">
              <a:latin typeface="Arial Narrow" charset="0"/>
            </a:endParaRPr>
          </a:p>
        </p:txBody>
      </p:sp>
      <p:grpSp>
        <p:nvGrpSpPr>
          <p:cNvPr id="33796" name="Group 30"/>
          <p:cNvGrpSpPr>
            <a:grpSpLocks/>
          </p:cNvGrpSpPr>
          <p:nvPr/>
        </p:nvGrpSpPr>
        <p:grpSpPr bwMode="auto">
          <a:xfrm>
            <a:off x="2286000" y="3683000"/>
            <a:ext cx="4868863" cy="1979613"/>
            <a:chOff x="2286000" y="1135063"/>
            <a:chExt cx="4868863" cy="1979612"/>
          </a:xfrm>
        </p:grpSpPr>
        <p:sp>
          <p:nvSpPr>
            <p:cNvPr id="33797" name="Rectangle 31"/>
            <p:cNvSpPr>
              <a:spLocks noChangeArrowheads="1"/>
            </p:cNvSpPr>
            <p:nvPr/>
          </p:nvSpPr>
          <p:spPr bwMode="auto">
            <a:xfrm>
              <a:off x="4881563" y="1135063"/>
              <a:ext cx="1603375" cy="1139825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>
                  <a:latin typeface="Tahoma" charset="0"/>
                </a:rPr>
                <a:t>Control</a:t>
              </a:r>
              <a:br>
                <a:rPr lang="en-US" b="0">
                  <a:latin typeface="Tahoma" charset="0"/>
                </a:rPr>
              </a:br>
              <a:r>
                <a:rPr lang="en-US" b="0">
                  <a:latin typeface="Tahoma" charset="0"/>
                </a:rPr>
                <a:t>Unit</a:t>
              </a:r>
            </a:p>
          </p:txBody>
        </p:sp>
        <p:sp>
          <p:nvSpPr>
            <p:cNvPr id="33798" name="Rectangle 32"/>
            <p:cNvSpPr>
              <a:spLocks noChangeArrowheads="1"/>
            </p:cNvSpPr>
            <p:nvPr/>
          </p:nvSpPr>
          <p:spPr bwMode="auto">
            <a:xfrm>
              <a:off x="2647950" y="1135063"/>
              <a:ext cx="1317625" cy="1139825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>
                  <a:latin typeface="Tahoma" charset="0"/>
                </a:rPr>
                <a:t>Data</a:t>
              </a:r>
            </a:p>
            <a:p>
              <a:pPr algn="ctr"/>
              <a:r>
                <a:rPr lang="en-US" b="0">
                  <a:latin typeface="Tahoma" charset="0"/>
                </a:rPr>
                <a:t>Path</a:t>
              </a:r>
            </a:p>
          </p:txBody>
        </p:sp>
        <p:sp>
          <p:nvSpPr>
            <p:cNvPr id="33799" name="Rectangle 33"/>
            <p:cNvSpPr>
              <a:spLocks noChangeArrowheads="1"/>
            </p:cNvSpPr>
            <p:nvPr/>
          </p:nvSpPr>
          <p:spPr bwMode="auto">
            <a:xfrm rot="-5400000">
              <a:off x="1935162" y="1562101"/>
              <a:ext cx="1139825" cy="28575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0">
                  <a:latin typeface="Tahoma" charset="0"/>
                </a:rPr>
                <a:t>registers</a:t>
              </a:r>
            </a:p>
          </p:txBody>
        </p:sp>
        <p:sp>
          <p:nvSpPr>
            <p:cNvPr id="33800" name="Line 7"/>
            <p:cNvSpPr>
              <a:spLocks noChangeShapeType="1"/>
            </p:cNvSpPr>
            <p:nvPr/>
          </p:nvSpPr>
          <p:spPr bwMode="auto">
            <a:xfrm>
              <a:off x="3965575" y="1914525"/>
              <a:ext cx="9159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1" name="Line 8"/>
            <p:cNvSpPr>
              <a:spLocks noChangeShapeType="1"/>
            </p:cNvSpPr>
            <p:nvPr/>
          </p:nvSpPr>
          <p:spPr bwMode="auto">
            <a:xfrm flipH="1">
              <a:off x="3965575" y="1495425"/>
              <a:ext cx="9159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2" name="Rectangle 36"/>
            <p:cNvSpPr>
              <a:spLocks noChangeArrowheads="1"/>
            </p:cNvSpPr>
            <p:nvPr/>
          </p:nvSpPr>
          <p:spPr bwMode="auto">
            <a:xfrm>
              <a:off x="2362200" y="2754313"/>
              <a:ext cx="4179888" cy="36036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>
                  <a:latin typeface="Tahoma" charset="0"/>
                </a:rPr>
                <a:t>MEMORY</a:t>
              </a:r>
            </a:p>
          </p:txBody>
        </p:sp>
        <p:sp>
          <p:nvSpPr>
            <p:cNvPr id="33803" name="Line 10"/>
            <p:cNvSpPr>
              <a:spLocks noChangeShapeType="1"/>
            </p:cNvSpPr>
            <p:nvPr/>
          </p:nvSpPr>
          <p:spPr bwMode="auto">
            <a:xfrm flipV="1">
              <a:off x="5875338" y="2274888"/>
              <a:ext cx="0" cy="4794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4" name="Line 11"/>
            <p:cNvSpPr>
              <a:spLocks noChangeShapeType="1"/>
            </p:cNvSpPr>
            <p:nvPr/>
          </p:nvSpPr>
          <p:spPr bwMode="auto">
            <a:xfrm>
              <a:off x="3548063" y="2278063"/>
              <a:ext cx="0" cy="4794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5" name="Text Box 12"/>
            <p:cNvSpPr txBox="1">
              <a:spLocks noChangeArrowheads="1"/>
            </p:cNvSpPr>
            <p:nvPr/>
          </p:nvSpPr>
          <p:spPr bwMode="auto">
            <a:xfrm>
              <a:off x="4075113" y="1236663"/>
              <a:ext cx="728662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0">
                  <a:latin typeface="Tahoma" charset="0"/>
                </a:rPr>
                <a:t>control</a:t>
              </a:r>
            </a:p>
          </p:txBody>
        </p:sp>
        <p:sp>
          <p:nvSpPr>
            <p:cNvPr id="33806" name="Text Box 13"/>
            <p:cNvSpPr txBox="1">
              <a:spLocks noChangeArrowheads="1"/>
            </p:cNvSpPr>
            <p:nvPr/>
          </p:nvSpPr>
          <p:spPr bwMode="auto">
            <a:xfrm>
              <a:off x="4079875" y="1651000"/>
              <a:ext cx="65881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0">
                  <a:latin typeface="Tahoma" charset="0"/>
                </a:rPr>
                <a:t>status</a:t>
              </a:r>
            </a:p>
          </p:txBody>
        </p:sp>
        <p:sp>
          <p:nvSpPr>
            <p:cNvPr id="33807" name="Text Box 14"/>
            <p:cNvSpPr txBox="1">
              <a:spLocks noChangeArrowheads="1"/>
            </p:cNvSpPr>
            <p:nvPr/>
          </p:nvSpPr>
          <p:spPr bwMode="auto">
            <a:xfrm>
              <a:off x="5899150" y="2395538"/>
              <a:ext cx="1255713" cy="307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1400">
                  <a:latin typeface="Tahoma" charset="0"/>
                </a:rPr>
                <a:t>instructions</a:t>
              </a:r>
            </a:p>
          </p:txBody>
        </p:sp>
        <p:sp>
          <p:nvSpPr>
            <p:cNvPr id="33808" name="Text Box 15"/>
            <p:cNvSpPr txBox="1">
              <a:spLocks noChangeArrowheads="1"/>
            </p:cNvSpPr>
            <p:nvPr/>
          </p:nvSpPr>
          <p:spPr bwMode="auto">
            <a:xfrm>
              <a:off x="3571875" y="2398713"/>
              <a:ext cx="587375" cy="307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1400">
                  <a:latin typeface="Tahoma" charset="0"/>
                </a:rPr>
                <a:t>data</a:t>
              </a:r>
            </a:p>
          </p:txBody>
        </p:sp>
        <p:sp>
          <p:nvSpPr>
            <p:cNvPr id="33809" name="Line 78"/>
            <p:cNvSpPr>
              <a:spLocks noChangeShapeType="1"/>
            </p:cNvSpPr>
            <p:nvPr/>
          </p:nvSpPr>
          <p:spPr bwMode="auto">
            <a:xfrm>
              <a:off x="5526088" y="2278063"/>
              <a:ext cx="0" cy="4794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10" name="Text Box 79"/>
            <p:cNvSpPr txBox="1">
              <a:spLocks noChangeArrowheads="1"/>
            </p:cNvSpPr>
            <p:nvPr/>
          </p:nvSpPr>
          <p:spPr bwMode="auto">
            <a:xfrm>
              <a:off x="4725988" y="2354263"/>
              <a:ext cx="887412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1400">
                  <a:latin typeface="Tahoma" charset="0"/>
                </a:rPr>
                <a:t>address</a:t>
              </a:r>
            </a:p>
          </p:txBody>
        </p:sp>
        <p:sp>
          <p:nvSpPr>
            <p:cNvPr id="33811" name="Line 80"/>
            <p:cNvSpPr>
              <a:spLocks noChangeShapeType="1"/>
            </p:cNvSpPr>
            <p:nvPr/>
          </p:nvSpPr>
          <p:spPr bwMode="auto">
            <a:xfrm>
              <a:off x="3086100" y="2278063"/>
              <a:ext cx="0" cy="4794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12" name="Text Box 81"/>
            <p:cNvSpPr txBox="1">
              <a:spLocks noChangeArrowheads="1"/>
            </p:cNvSpPr>
            <p:nvPr/>
          </p:nvSpPr>
          <p:spPr bwMode="auto">
            <a:xfrm>
              <a:off x="2286000" y="2354263"/>
              <a:ext cx="88741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1400">
                  <a:latin typeface="Tahoma" charset="0"/>
                </a:rPr>
                <a:t>address</a:t>
              </a:r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Font typeface="Symbol" charset="0"/>
              <a:buNone/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  <a:sym typeface="Symbol" charset="0"/>
              </a:rPr>
              <a:t>MIPS Load Instruction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Load instruction is I-type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Font typeface="Wingdings 2" charset="0"/>
              <a:buNone/>
              <a:defRPr/>
            </a:pPr>
            <a:endParaRPr lang="en-US" dirty="0"/>
          </a:p>
          <a:p>
            <a:pPr lvl="1">
              <a:defRPr/>
            </a:pPr>
            <a:endParaRPr lang="en-US" altLang="ja-JP" dirty="0"/>
          </a:p>
          <a:p>
            <a:pPr lvl="1">
              <a:defRPr/>
            </a:pPr>
            <a:endParaRPr lang="en-US" altLang="ja-JP" dirty="0"/>
          </a:p>
          <a:p>
            <a:pPr lvl="1">
              <a:defRPr/>
            </a:pPr>
            <a:r>
              <a:rPr lang="en-US" altLang="ja-JP" dirty="0"/>
              <a:t>Does the following:</a:t>
            </a:r>
          </a:p>
          <a:p>
            <a:pPr lvl="2">
              <a:defRPr/>
            </a:pPr>
            <a:r>
              <a:rPr lang="en-US" altLang="ja-JP" dirty="0"/>
              <a:t>takes the value stored in register $</a:t>
            </a:r>
            <a:r>
              <a:rPr lang="en-US" altLang="ja-JP" dirty="0" err="1"/>
              <a:t>rs</a:t>
            </a:r>
            <a:endParaRPr lang="en-US" altLang="ja-JP" dirty="0"/>
          </a:p>
          <a:p>
            <a:pPr lvl="2">
              <a:defRPr/>
            </a:pPr>
            <a:r>
              <a:rPr lang="en-US" altLang="ja-JP" dirty="0"/>
              <a:t>adds to it the immediate value (signed)</a:t>
            </a:r>
          </a:p>
          <a:p>
            <a:pPr lvl="2">
              <a:defRPr/>
            </a:pPr>
            <a:r>
              <a:rPr lang="en-US" altLang="ja-JP" dirty="0"/>
              <a:t>this is the address where memory is looked up</a:t>
            </a:r>
          </a:p>
          <a:p>
            <a:pPr lvl="2">
              <a:defRPr/>
            </a:pPr>
            <a:r>
              <a:rPr lang="en-US" altLang="ja-JP" dirty="0"/>
              <a:t>value found at this address in memory is brought in and stored in register $</a:t>
            </a:r>
            <a:r>
              <a:rPr lang="en-US" altLang="ja-JP" dirty="0" err="1"/>
              <a:t>rt</a:t>
            </a:r>
            <a:endParaRPr lang="en-US" altLang="ja-JP" dirty="0"/>
          </a:p>
        </p:txBody>
      </p:sp>
      <p:sp>
        <p:nvSpPr>
          <p:cNvPr id="34821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E062F218-7DC8-B14A-AA65-95CECADD9D8B}" type="slidenum">
              <a:rPr lang="en-US" sz="1400">
                <a:latin typeface="Arial Narrow" charset="0"/>
              </a:rPr>
              <a:pPr/>
              <a:t>11</a:t>
            </a:fld>
            <a:endParaRPr lang="en-US" sz="1400">
              <a:latin typeface="Arial Narrow" charset="0"/>
            </a:endParaRPr>
          </a:p>
        </p:txBody>
      </p:sp>
      <p:sp>
        <p:nvSpPr>
          <p:cNvPr id="34819" name="Rectangle 10"/>
          <p:cNvSpPr>
            <a:spLocks noChangeArrowheads="1"/>
          </p:cNvSpPr>
          <p:nvPr/>
        </p:nvSpPr>
        <p:spPr bwMode="auto">
          <a:xfrm>
            <a:off x="779463" y="2133600"/>
            <a:ext cx="6165850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latin typeface="Courier New" charset="0"/>
              </a:rPr>
              <a:t>lw rt, imm(rs)</a:t>
            </a:r>
            <a:endParaRPr lang="en-US" b="0"/>
          </a:p>
          <a:p>
            <a:pPr>
              <a:lnSpc>
                <a:spcPct val="90000"/>
              </a:lnSpc>
            </a:pPr>
            <a:endParaRPr lang="en-US" b="0"/>
          </a:p>
          <a:p>
            <a:pPr>
              <a:lnSpc>
                <a:spcPct val="90000"/>
              </a:lnSpc>
            </a:pPr>
            <a:r>
              <a:rPr lang="en-US" sz="2000" b="0"/>
              <a:t>Meaning:  Reg[rt]</a:t>
            </a:r>
            <a:r>
              <a:rPr lang="en-US" sz="2000" b="0">
                <a:latin typeface="Symbol" charset="0"/>
              </a:rPr>
              <a:t>=</a:t>
            </a:r>
            <a:r>
              <a:rPr lang="en-US" sz="2000" b="0"/>
              <a:t> Mem[Reg[rs] +  sign-ext(imm)]</a:t>
            </a:r>
          </a:p>
          <a:p>
            <a:pPr>
              <a:lnSpc>
                <a:spcPct val="90000"/>
              </a:lnSpc>
            </a:pPr>
            <a:endParaRPr lang="en-US" sz="2000" b="0"/>
          </a:p>
          <a:p>
            <a:pPr>
              <a:lnSpc>
                <a:spcPct val="90000"/>
              </a:lnSpc>
            </a:pPr>
            <a:r>
              <a:rPr lang="en-US" sz="2000" b="0"/>
              <a:t>Abbreviation: 	</a:t>
            </a:r>
            <a:r>
              <a:rPr lang="en-US" sz="2000" b="0">
                <a:latin typeface="Courier New" charset="0"/>
              </a:rPr>
              <a:t>lw rt,imm</a:t>
            </a:r>
            <a:r>
              <a:rPr lang="en-US" sz="2000" b="0"/>
              <a:t>  for  </a:t>
            </a:r>
            <a:r>
              <a:rPr lang="en-US" sz="2000" b="0">
                <a:latin typeface="Courier New" charset="0"/>
              </a:rPr>
              <a:t>lw rt, imm($0)</a:t>
            </a:r>
            <a:endParaRPr lang="en-US" sz="2000" b="0"/>
          </a:p>
        </p:txBody>
      </p:sp>
      <p:grpSp>
        <p:nvGrpSpPr>
          <p:cNvPr id="34820" name="Group 2"/>
          <p:cNvGrpSpPr>
            <a:grpSpLocks/>
          </p:cNvGrpSpPr>
          <p:nvPr/>
        </p:nvGrpSpPr>
        <p:grpSpPr bwMode="auto">
          <a:xfrm>
            <a:off x="1600200" y="1458632"/>
            <a:ext cx="5675312" cy="400050"/>
            <a:chOff x="1182688" y="2422525"/>
            <a:chExt cx="5675312" cy="400050"/>
          </a:xfrm>
        </p:grpSpPr>
        <p:grpSp>
          <p:nvGrpSpPr>
            <p:cNvPr id="34822" name="Group 32"/>
            <p:cNvGrpSpPr>
              <a:grpSpLocks/>
            </p:cNvGrpSpPr>
            <p:nvPr/>
          </p:nvGrpSpPr>
          <p:grpSpPr bwMode="auto">
            <a:xfrm>
              <a:off x="1981200" y="2476500"/>
              <a:ext cx="4876800" cy="304800"/>
              <a:chOff x="1728" y="288"/>
              <a:chExt cx="3072" cy="192"/>
            </a:xfrm>
          </p:grpSpPr>
          <p:grpSp>
            <p:nvGrpSpPr>
              <p:cNvPr id="34831" name="Group 33"/>
              <p:cNvGrpSpPr>
                <a:grpSpLocks/>
              </p:cNvGrpSpPr>
              <p:nvPr/>
            </p:nvGrpSpPr>
            <p:grpSpPr bwMode="auto">
              <a:xfrm>
                <a:off x="1824" y="432"/>
                <a:ext cx="2880" cy="48"/>
                <a:chOff x="1968" y="1776"/>
                <a:chExt cx="2880" cy="192"/>
              </a:xfrm>
            </p:grpSpPr>
            <p:sp>
              <p:nvSpPr>
                <p:cNvPr id="34833" name="Line 34"/>
                <p:cNvSpPr>
                  <a:spLocks noChangeShapeType="1"/>
                </p:cNvSpPr>
                <p:nvPr/>
              </p:nvSpPr>
              <p:spPr bwMode="auto">
                <a:xfrm flipV="1">
                  <a:off x="196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34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206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35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216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36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225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37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235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38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244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39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254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40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264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41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73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42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283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43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292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44" name="Line 45"/>
                <p:cNvSpPr>
                  <a:spLocks noChangeShapeType="1"/>
                </p:cNvSpPr>
                <p:nvPr/>
              </p:nvSpPr>
              <p:spPr bwMode="auto">
                <a:xfrm flipV="1">
                  <a:off x="302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45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312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46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321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47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331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48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340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49" name="Line 50"/>
                <p:cNvSpPr>
                  <a:spLocks noChangeShapeType="1"/>
                </p:cNvSpPr>
                <p:nvPr/>
              </p:nvSpPr>
              <p:spPr bwMode="auto">
                <a:xfrm flipV="1">
                  <a:off x="350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50" name="Line 51"/>
                <p:cNvSpPr>
                  <a:spLocks noChangeShapeType="1"/>
                </p:cNvSpPr>
                <p:nvPr/>
              </p:nvSpPr>
              <p:spPr bwMode="auto">
                <a:xfrm flipV="1">
                  <a:off x="360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51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369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52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379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53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388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54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398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55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408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56" name="Line 57"/>
                <p:cNvSpPr>
                  <a:spLocks noChangeShapeType="1"/>
                </p:cNvSpPr>
                <p:nvPr/>
              </p:nvSpPr>
              <p:spPr bwMode="auto">
                <a:xfrm flipV="1">
                  <a:off x="417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57" name="Line 58"/>
                <p:cNvSpPr>
                  <a:spLocks noChangeShapeType="1"/>
                </p:cNvSpPr>
                <p:nvPr/>
              </p:nvSpPr>
              <p:spPr bwMode="auto">
                <a:xfrm flipV="1">
                  <a:off x="427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58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436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59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446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60" name="Line 61"/>
                <p:cNvSpPr>
                  <a:spLocks noChangeShapeType="1"/>
                </p:cNvSpPr>
                <p:nvPr/>
              </p:nvSpPr>
              <p:spPr bwMode="auto">
                <a:xfrm flipV="1">
                  <a:off x="456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61" name="Line 62"/>
                <p:cNvSpPr>
                  <a:spLocks noChangeShapeType="1"/>
                </p:cNvSpPr>
                <p:nvPr/>
              </p:nvSpPr>
              <p:spPr bwMode="auto">
                <a:xfrm flipV="1">
                  <a:off x="465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62" name="Line 63"/>
                <p:cNvSpPr>
                  <a:spLocks noChangeShapeType="1"/>
                </p:cNvSpPr>
                <p:nvPr/>
              </p:nvSpPr>
              <p:spPr bwMode="auto">
                <a:xfrm flipV="1">
                  <a:off x="475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63" name="Line 64"/>
                <p:cNvSpPr>
                  <a:spLocks noChangeShapeType="1"/>
                </p:cNvSpPr>
                <p:nvPr/>
              </p:nvSpPr>
              <p:spPr bwMode="auto">
                <a:xfrm flipV="1">
                  <a:off x="484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4832" name="Rectangle 65"/>
              <p:cNvSpPr>
                <a:spLocks noChangeArrowheads="1"/>
              </p:cNvSpPr>
              <p:nvPr/>
            </p:nvSpPr>
            <p:spPr bwMode="auto">
              <a:xfrm>
                <a:off x="1728" y="288"/>
                <a:ext cx="307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/>
              </a:p>
            </p:txBody>
          </p:sp>
        </p:grpSp>
        <p:sp>
          <p:nvSpPr>
            <p:cNvPr id="34823" name="Line 67"/>
            <p:cNvSpPr>
              <a:spLocks noChangeShapeType="1"/>
            </p:cNvSpPr>
            <p:nvPr/>
          </p:nvSpPr>
          <p:spPr bwMode="auto">
            <a:xfrm>
              <a:off x="2895600" y="24765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24" name="Line 68"/>
            <p:cNvSpPr>
              <a:spLocks noChangeShapeType="1"/>
            </p:cNvSpPr>
            <p:nvPr/>
          </p:nvSpPr>
          <p:spPr bwMode="auto">
            <a:xfrm>
              <a:off x="3657600" y="24765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25" name="Line 69"/>
            <p:cNvSpPr>
              <a:spLocks noChangeShapeType="1"/>
            </p:cNvSpPr>
            <p:nvPr/>
          </p:nvSpPr>
          <p:spPr bwMode="auto">
            <a:xfrm>
              <a:off x="4419600" y="24765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26" name="Text Box 70"/>
            <p:cNvSpPr txBox="1">
              <a:spLocks noChangeArrowheads="1"/>
            </p:cNvSpPr>
            <p:nvPr/>
          </p:nvSpPr>
          <p:spPr bwMode="auto">
            <a:xfrm>
              <a:off x="2208213" y="2438400"/>
              <a:ext cx="5143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/>
                <a:t>OP</a:t>
              </a:r>
            </a:p>
          </p:txBody>
        </p:sp>
        <p:sp>
          <p:nvSpPr>
            <p:cNvPr id="34827" name="Text Box 71"/>
            <p:cNvSpPr txBox="1">
              <a:spLocks noChangeArrowheads="1"/>
            </p:cNvSpPr>
            <p:nvPr/>
          </p:nvSpPr>
          <p:spPr bwMode="auto">
            <a:xfrm>
              <a:off x="3048000" y="2422525"/>
              <a:ext cx="4572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2000" b="0"/>
                <a:t>rs</a:t>
              </a:r>
              <a:endParaRPr lang="en-US" sz="2000" b="0" baseline="-25000"/>
            </a:p>
          </p:txBody>
        </p:sp>
        <p:sp>
          <p:nvSpPr>
            <p:cNvPr id="34828" name="Text Box 72"/>
            <p:cNvSpPr txBox="1">
              <a:spLocks noChangeArrowheads="1"/>
            </p:cNvSpPr>
            <p:nvPr/>
          </p:nvSpPr>
          <p:spPr bwMode="auto">
            <a:xfrm>
              <a:off x="3733800" y="2422525"/>
              <a:ext cx="609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 b="0"/>
                <a:t>rt</a:t>
              </a:r>
            </a:p>
          </p:txBody>
        </p:sp>
        <p:sp>
          <p:nvSpPr>
            <p:cNvPr id="34829" name="Text Box 73"/>
            <p:cNvSpPr txBox="1">
              <a:spLocks noChangeArrowheads="1"/>
            </p:cNvSpPr>
            <p:nvPr/>
          </p:nvSpPr>
          <p:spPr bwMode="auto">
            <a:xfrm>
              <a:off x="4419600" y="2454275"/>
              <a:ext cx="2438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600" b="0"/>
                <a:t>16-bit signed constant </a:t>
              </a:r>
              <a:endParaRPr lang="en-US" sz="1600" b="0" baseline="-25000"/>
            </a:p>
          </p:txBody>
        </p:sp>
        <p:sp>
          <p:nvSpPr>
            <p:cNvPr id="34830" name="Text Box 75"/>
            <p:cNvSpPr txBox="1">
              <a:spLocks noChangeArrowheads="1"/>
            </p:cNvSpPr>
            <p:nvPr/>
          </p:nvSpPr>
          <p:spPr bwMode="auto">
            <a:xfrm>
              <a:off x="1182688" y="2422525"/>
              <a:ext cx="89693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2000" b="0"/>
                <a:t>I-type:</a:t>
              </a:r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Font typeface="Symbol" charset="0"/>
              <a:buNone/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  <a:sym typeface="Symbol" charset="0"/>
              </a:rPr>
              <a:t>MIPS Store Instruction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Store instruction is also I-type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Font typeface="Wingdings 2" charset="0"/>
              <a:buNone/>
              <a:defRPr/>
            </a:pPr>
            <a:endParaRPr lang="en-US" dirty="0"/>
          </a:p>
          <a:p>
            <a:pPr lvl="1">
              <a:defRPr/>
            </a:pPr>
            <a:endParaRPr lang="en-US" altLang="ja-JP" dirty="0"/>
          </a:p>
          <a:p>
            <a:pPr lvl="1">
              <a:defRPr/>
            </a:pPr>
            <a:endParaRPr lang="en-US" altLang="ja-JP" dirty="0"/>
          </a:p>
          <a:p>
            <a:pPr lvl="1">
              <a:defRPr/>
            </a:pPr>
            <a:r>
              <a:rPr lang="en-US" altLang="ja-JP" dirty="0"/>
              <a:t>Does the following:</a:t>
            </a:r>
          </a:p>
          <a:p>
            <a:pPr lvl="2">
              <a:defRPr/>
            </a:pPr>
            <a:r>
              <a:rPr lang="en-US" altLang="ja-JP" dirty="0"/>
              <a:t>takes the value stored in register $</a:t>
            </a:r>
            <a:r>
              <a:rPr lang="en-US" altLang="ja-JP" dirty="0" err="1"/>
              <a:t>rs</a:t>
            </a:r>
            <a:endParaRPr lang="en-US" altLang="ja-JP" dirty="0"/>
          </a:p>
          <a:p>
            <a:pPr lvl="2">
              <a:defRPr/>
            </a:pPr>
            <a:r>
              <a:rPr lang="en-US" altLang="ja-JP" dirty="0"/>
              <a:t>adds to it the immediate value (signed)</a:t>
            </a:r>
          </a:p>
          <a:p>
            <a:pPr lvl="2">
              <a:defRPr/>
            </a:pPr>
            <a:r>
              <a:rPr lang="en-US" altLang="ja-JP" dirty="0"/>
              <a:t>this is the address where memory is accessed</a:t>
            </a:r>
          </a:p>
          <a:p>
            <a:pPr lvl="2">
              <a:defRPr/>
            </a:pPr>
            <a:r>
              <a:rPr lang="en-US" altLang="ja-JP" dirty="0"/>
              <a:t>reads the value from register $</a:t>
            </a:r>
            <a:r>
              <a:rPr lang="en-US" altLang="ja-JP" dirty="0" err="1"/>
              <a:t>rt</a:t>
            </a:r>
            <a:r>
              <a:rPr lang="en-US" altLang="ja-JP" dirty="0"/>
              <a:t> and writes it into the memory at the address computed</a:t>
            </a:r>
          </a:p>
        </p:txBody>
      </p:sp>
      <p:sp>
        <p:nvSpPr>
          <p:cNvPr id="36869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5C3905D4-8512-EB45-807D-E973AC3F116A}" type="slidenum">
              <a:rPr lang="en-US" sz="1400">
                <a:latin typeface="Arial Narrow" charset="0"/>
              </a:rPr>
              <a:pPr/>
              <a:t>12</a:t>
            </a:fld>
            <a:endParaRPr lang="en-US" sz="1400">
              <a:latin typeface="Arial Narrow" charset="0"/>
            </a:endParaRPr>
          </a:p>
        </p:txBody>
      </p:sp>
      <p:sp>
        <p:nvSpPr>
          <p:cNvPr id="36867" name="Rectangle 10"/>
          <p:cNvSpPr>
            <a:spLocks noChangeArrowheads="1"/>
          </p:cNvSpPr>
          <p:nvPr/>
        </p:nvSpPr>
        <p:spPr bwMode="auto">
          <a:xfrm>
            <a:off x="779463" y="2133600"/>
            <a:ext cx="6165850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latin typeface="Courier New" charset="0"/>
              </a:rPr>
              <a:t>sw rt, imm(rs)</a:t>
            </a:r>
            <a:endParaRPr lang="en-US" b="0"/>
          </a:p>
          <a:p>
            <a:pPr>
              <a:lnSpc>
                <a:spcPct val="90000"/>
              </a:lnSpc>
            </a:pPr>
            <a:endParaRPr lang="en-US" b="0"/>
          </a:p>
          <a:p>
            <a:pPr>
              <a:lnSpc>
                <a:spcPct val="90000"/>
              </a:lnSpc>
            </a:pPr>
            <a:r>
              <a:rPr lang="en-US" sz="2000" b="0"/>
              <a:t>Meaning:  Mem[Reg[rs] +  sign-ext(imm)] = Reg[rt]</a:t>
            </a:r>
          </a:p>
          <a:p>
            <a:pPr>
              <a:lnSpc>
                <a:spcPct val="90000"/>
              </a:lnSpc>
            </a:pPr>
            <a:endParaRPr lang="en-US" sz="2000" b="0"/>
          </a:p>
          <a:p>
            <a:pPr>
              <a:lnSpc>
                <a:spcPct val="90000"/>
              </a:lnSpc>
            </a:pPr>
            <a:r>
              <a:rPr lang="en-US" sz="2000" b="0"/>
              <a:t>Abbreviation: 	</a:t>
            </a:r>
            <a:r>
              <a:rPr lang="en-US" sz="2000" b="0">
                <a:latin typeface="Courier New" charset="0"/>
              </a:rPr>
              <a:t>sw rt,imm</a:t>
            </a:r>
            <a:r>
              <a:rPr lang="en-US" sz="2000" b="0"/>
              <a:t>  for  </a:t>
            </a:r>
            <a:r>
              <a:rPr lang="en-US" sz="2000" b="0">
                <a:latin typeface="Courier New" charset="0"/>
              </a:rPr>
              <a:t>sw rt, imm($0)</a:t>
            </a:r>
            <a:endParaRPr lang="en-US" sz="2000" b="0"/>
          </a:p>
        </p:txBody>
      </p:sp>
      <p:grpSp>
        <p:nvGrpSpPr>
          <p:cNvPr id="36868" name="Group 2"/>
          <p:cNvGrpSpPr>
            <a:grpSpLocks/>
          </p:cNvGrpSpPr>
          <p:nvPr/>
        </p:nvGrpSpPr>
        <p:grpSpPr bwMode="auto">
          <a:xfrm>
            <a:off x="1524000" y="1439862"/>
            <a:ext cx="5675312" cy="400050"/>
            <a:chOff x="1182688" y="2422525"/>
            <a:chExt cx="5675312" cy="400050"/>
          </a:xfrm>
        </p:grpSpPr>
        <p:grpSp>
          <p:nvGrpSpPr>
            <p:cNvPr id="36870" name="Group 32"/>
            <p:cNvGrpSpPr>
              <a:grpSpLocks/>
            </p:cNvGrpSpPr>
            <p:nvPr/>
          </p:nvGrpSpPr>
          <p:grpSpPr bwMode="auto">
            <a:xfrm>
              <a:off x="1981200" y="2476500"/>
              <a:ext cx="4876800" cy="304800"/>
              <a:chOff x="1728" y="288"/>
              <a:chExt cx="3072" cy="192"/>
            </a:xfrm>
          </p:grpSpPr>
          <p:grpSp>
            <p:nvGrpSpPr>
              <p:cNvPr id="36879" name="Group 33"/>
              <p:cNvGrpSpPr>
                <a:grpSpLocks/>
              </p:cNvGrpSpPr>
              <p:nvPr/>
            </p:nvGrpSpPr>
            <p:grpSpPr bwMode="auto">
              <a:xfrm>
                <a:off x="1824" y="432"/>
                <a:ext cx="2880" cy="48"/>
                <a:chOff x="1968" y="1776"/>
                <a:chExt cx="2880" cy="192"/>
              </a:xfrm>
            </p:grpSpPr>
            <p:sp>
              <p:nvSpPr>
                <p:cNvPr id="36881" name="Line 34"/>
                <p:cNvSpPr>
                  <a:spLocks noChangeShapeType="1"/>
                </p:cNvSpPr>
                <p:nvPr/>
              </p:nvSpPr>
              <p:spPr bwMode="auto">
                <a:xfrm flipV="1">
                  <a:off x="196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82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206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83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216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84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225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85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235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86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244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87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254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88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264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89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73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90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283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91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292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92" name="Line 45"/>
                <p:cNvSpPr>
                  <a:spLocks noChangeShapeType="1"/>
                </p:cNvSpPr>
                <p:nvPr/>
              </p:nvSpPr>
              <p:spPr bwMode="auto">
                <a:xfrm flipV="1">
                  <a:off x="302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93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312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94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321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95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331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96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340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97" name="Line 50"/>
                <p:cNvSpPr>
                  <a:spLocks noChangeShapeType="1"/>
                </p:cNvSpPr>
                <p:nvPr/>
              </p:nvSpPr>
              <p:spPr bwMode="auto">
                <a:xfrm flipV="1">
                  <a:off x="350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98" name="Line 51"/>
                <p:cNvSpPr>
                  <a:spLocks noChangeShapeType="1"/>
                </p:cNvSpPr>
                <p:nvPr/>
              </p:nvSpPr>
              <p:spPr bwMode="auto">
                <a:xfrm flipV="1">
                  <a:off x="360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99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369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00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379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01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388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02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398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03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408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04" name="Line 57"/>
                <p:cNvSpPr>
                  <a:spLocks noChangeShapeType="1"/>
                </p:cNvSpPr>
                <p:nvPr/>
              </p:nvSpPr>
              <p:spPr bwMode="auto">
                <a:xfrm flipV="1">
                  <a:off x="417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05" name="Line 58"/>
                <p:cNvSpPr>
                  <a:spLocks noChangeShapeType="1"/>
                </p:cNvSpPr>
                <p:nvPr/>
              </p:nvSpPr>
              <p:spPr bwMode="auto">
                <a:xfrm flipV="1">
                  <a:off x="427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06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436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07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446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08" name="Line 61"/>
                <p:cNvSpPr>
                  <a:spLocks noChangeShapeType="1"/>
                </p:cNvSpPr>
                <p:nvPr/>
              </p:nvSpPr>
              <p:spPr bwMode="auto">
                <a:xfrm flipV="1">
                  <a:off x="456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09" name="Line 62"/>
                <p:cNvSpPr>
                  <a:spLocks noChangeShapeType="1"/>
                </p:cNvSpPr>
                <p:nvPr/>
              </p:nvSpPr>
              <p:spPr bwMode="auto">
                <a:xfrm flipV="1">
                  <a:off x="465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10" name="Line 63"/>
                <p:cNvSpPr>
                  <a:spLocks noChangeShapeType="1"/>
                </p:cNvSpPr>
                <p:nvPr/>
              </p:nvSpPr>
              <p:spPr bwMode="auto">
                <a:xfrm flipV="1">
                  <a:off x="475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11" name="Line 64"/>
                <p:cNvSpPr>
                  <a:spLocks noChangeShapeType="1"/>
                </p:cNvSpPr>
                <p:nvPr/>
              </p:nvSpPr>
              <p:spPr bwMode="auto">
                <a:xfrm flipV="1">
                  <a:off x="484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880" name="Rectangle 65"/>
              <p:cNvSpPr>
                <a:spLocks noChangeArrowheads="1"/>
              </p:cNvSpPr>
              <p:nvPr/>
            </p:nvSpPr>
            <p:spPr bwMode="auto">
              <a:xfrm>
                <a:off x="1728" y="288"/>
                <a:ext cx="307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/>
              </a:p>
            </p:txBody>
          </p:sp>
        </p:grpSp>
        <p:sp>
          <p:nvSpPr>
            <p:cNvPr id="36871" name="Line 67"/>
            <p:cNvSpPr>
              <a:spLocks noChangeShapeType="1"/>
            </p:cNvSpPr>
            <p:nvPr/>
          </p:nvSpPr>
          <p:spPr bwMode="auto">
            <a:xfrm>
              <a:off x="2895600" y="24765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2" name="Line 68"/>
            <p:cNvSpPr>
              <a:spLocks noChangeShapeType="1"/>
            </p:cNvSpPr>
            <p:nvPr/>
          </p:nvSpPr>
          <p:spPr bwMode="auto">
            <a:xfrm>
              <a:off x="3657600" y="24765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3" name="Line 69"/>
            <p:cNvSpPr>
              <a:spLocks noChangeShapeType="1"/>
            </p:cNvSpPr>
            <p:nvPr/>
          </p:nvSpPr>
          <p:spPr bwMode="auto">
            <a:xfrm>
              <a:off x="4419600" y="24765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4" name="Text Box 70"/>
            <p:cNvSpPr txBox="1">
              <a:spLocks noChangeArrowheads="1"/>
            </p:cNvSpPr>
            <p:nvPr/>
          </p:nvSpPr>
          <p:spPr bwMode="auto">
            <a:xfrm>
              <a:off x="2208213" y="2438400"/>
              <a:ext cx="5143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0"/>
                <a:t>OP</a:t>
              </a:r>
            </a:p>
          </p:txBody>
        </p:sp>
        <p:sp>
          <p:nvSpPr>
            <p:cNvPr id="36875" name="Text Box 71"/>
            <p:cNvSpPr txBox="1">
              <a:spLocks noChangeArrowheads="1"/>
            </p:cNvSpPr>
            <p:nvPr/>
          </p:nvSpPr>
          <p:spPr bwMode="auto">
            <a:xfrm>
              <a:off x="3048000" y="2422525"/>
              <a:ext cx="4572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2000" b="0"/>
                <a:t>rs</a:t>
              </a:r>
              <a:endParaRPr lang="en-US" sz="2000" b="0" baseline="-25000"/>
            </a:p>
          </p:txBody>
        </p:sp>
        <p:sp>
          <p:nvSpPr>
            <p:cNvPr id="36876" name="Text Box 72"/>
            <p:cNvSpPr txBox="1">
              <a:spLocks noChangeArrowheads="1"/>
            </p:cNvSpPr>
            <p:nvPr/>
          </p:nvSpPr>
          <p:spPr bwMode="auto">
            <a:xfrm>
              <a:off x="3733800" y="2422525"/>
              <a:ext cx="609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 b="0"/>
                <a:t>rt</a:t>
              </a:r>
            </a:p>
          </p:txBody>
        </p:sp>
        <p:sp>
          <p:nvSpPr>
            <p:cNvPr id="36877" name="Text Box 73"/>
            <p:cNvSpPr txBox="1">
              <a:spLocks noChangeArrowheads="1"/>
            </p:cNvSpPr>
            <p:nvPr/>
          </p:nvSpPr>
          <p:spPr bwMode="auto">
            <a:xfrm>
              <a:off x="4419600" y="2454275"/>
              <a:ext cx="2438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600" b="0"/>
                <a:t>16-bit signed constant </a:t>
              </a:r>
              <a:endParaRPr lang="en-US" sz="1600" b="0" baseline="-25000"/>
            </a:p>
          </p:txBody>
        </p:sp>
        <p:sp>
          <p:nvSpPr>
            <p:cNvPr id="36878" name="Text Box 75"/>
            <p:cNvSpPr txBox="1">
              <a:spLocks noChangeArrowheads="1"/>
            </p:cNvSpPr>
            <p:nvPr/>
          </p:nvSpPr>
          <p:spPr bwMode="auto">
            <a:xfrm>
              <a:off x="1182688" y="2422525"/>
              <a:ext cx="89693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2000" b="0"/>
                <a:t>I-type:</a:t>
              </a:r>
            </a:p>
          </p:txBody>
        </p: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MIPS Memory Addresses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08025"/>
            <a:ext cx="8991600" cy="5692775"/>
          </a:xfrm>
        </p:spPr>
        <p:txBody>
          <a:bodyPr/>
          <a:lstStyle/>
          <a:p>
            <a:pPr>
              <a:defRPr/>
            </a:pPr>
            <a:r>
              <a:rPr lang="en-US" b="1" dirty="0" err="1">
                <a:latin typeface="Courier New"/>
                <a:cs typeface="Courier New"/>
              </a:rPr>
              <a:t>lw</a:t>
            </a:r>
            <a:r>
              <a:rPr lang="en-US" dirty="0"/>
              <a:t> and </a:t>
            </a:r>
            <a:r>
              <a:rPr lang="en-US" b="1" dirty="0" err="1">
                <a:latin typeface="Courier New"/>
                <a:cs typeface="Courier New"/>
              </a:rPr>
              <a:t>sw</a:t>
            </a:r>
            <a:r>
              <a:rPr lang="en-US" dirty="0"/>
              <a:t> read whole 32-bit words</a:t>
            </a:r>
          </a:p>
          <a:p>
            <a:pPr lvl="1">
              <a:defRPr/>
            </a:pPr>
            <a:r>
              <a:rPr lang="en-US" dirty="0"/>
              <a:t>so, addresses computed must be multiples of 4</a:t>
            </a:r>
          </a:p>
          <a:p>
            <a:pPr lvl="2">
              <a:defRPr/>
            </a:pPr>
            <a:r>
              <a:rPr lang="en-US" sz="2100" dirty="0" err="1"/>
              <a:t>Reg</a:t>
            </a:r>
            <a:r>
              <a:rPr lang="en-US" sz="2100" dirty="0"/>
              <a:t>[</a:t>
            </a:r>
            <a:r>
              <a:rPr lang="en-US" sz="2100" dirty="0" err="1"/>
              <a:t>rs</a:t>
            </a:r>
            <a:r>
              <a:rPr lang="en-US" sz="2100" dirty="0"/>
              <a:t>] +  sign-</a:t>
            </a:r>
            <a:r>
              <a:rPr lang="en-US" sz="2100" dirty="0" err="1"/>
              <a:t>ext</a:t>
            </a:r>
            <a:r>
              <a:rPr lang="en-US" sz="2100" dirty="0"/>
              <a:t>(</a:t>
            </a:r>
            <a:r>
              <a:rPr lang="en-US" sz="2100" dirty="0" err="1"/>
              <a:t>imm</a:t>
            </a:r>
            <a:r>
              <a:rPr lang="en-US" sz="2100" dirty="0"/>
              <a:t>) must end in “00” in binary</a:t>
            </a:r>
          </a:p>
          <a:p>
            <a:pPr lvl="1">
              <a:defRPr/>
            </a:pPr>
            <a:r>
              <a:rPr lang="en-US" dirty="0"/>
              <a:t>otherwise:  runtime exception</a:t>
            </a:r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There are also byte-sized flavors of these instructions</a:t>
            </a:r>
          </a:p>
          <a:p>
            <a:pPr lvl="1">
              <a:defRPr/>
            </a:pPr>
            <a:r>
              <a:rPr lang="en-US" b="1" dirty="0" err="1">
                <a:latin typeface="Courier New"/>
                <a:cs typeface="Courier New"/>
              </a:rPr>
              <a:t>lb</a:t>
            </a:r>
            <a:r>
              <a:rPr lang="en-US" dirty="0"/>
              <a:t> (load byte)</a:t>
            </a:r>
          </a:p>
          <a:p>
            <a:pPr lvl="2">
              <a:defRPr/>
            </a:pPr>
            <a:r>
              <a:rPr lang="en-US" dirty="0"/>
              <a:t>Loads the byte from memory into the low order eight bits of the register. These are bits 0-7 of the register. </a:t>
            </a:r>
          </a:p>
          <a:p>
            <a:pPr lvl="2">
              <a:defRPr/>
            </a:pPr>
            <a:r>
              <a:rPr lang="en-US" dirty="0"/>
              <a:t>Then it copies bit 7 to bits 8-31 of the register (all bits to the left of bit 7).</a:t>
            </a:r>
          </a:p>
          <a:p>
            <a:pPr lvl="1">
              <a:defRPr/>
            </a:pPr>
            <a:r>
              <a:rPr lang="en-US" b="1" dirty="0" err="1">
                <a:latin typeface="Courier New"/>
                <a:cs typeface="Courier New"/>
              </a:rPr>
              <a:t>sb</a:t>
            </a:r>
            <a:r>
              <a:rPr lang="en-US" dirty="0"/>
              <a:t> (store byte)</a:t>
            </a:r>
          </a:p>
          <a:p>
            <a:pPr lvl="1">
              <a:defRPr/>
            </a:pPr>
            <a:r>
              <a:rPr lang="en-US" dirty="0" err="1"/>
              <a:t>lb</a:t>
            </a:r>
            <a:r>
              <a:rPr lang="en-US" dirty="0"/>
              <a:t>/</a:t>
            </a:r>
            <a:r>
              <a:rPr lang="en-US" dirty="0" err="1"/>
              <a:t>sb</a:t>
            </a:r>
            <a:r>
              <a:rPr lang="en-US" dirty="0"/>
              <a:t> addresses do not have to be multiples of 4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1E570866-79FA-D044-88A4-23A4170CF335}" type="slidenum">
              <a:rPr lang="en-US" sz="1400">
                <a:latin typeface="Arial Narrow" charset="0"/>
              </a:rPr>
              <a:pPr/>
              <a:t>13</a:t>
            </a:fld>
            <a:endParaRPr lang="en-US" sz="1400">
              <a:latin typeface="Arial Narrow" charset="0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466CF-1B58-A749-B94B-C6DD65FAD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095" y="76200"/>
            <a:ext cx="9144000" cy="701675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95AA6-1628-1349-B914-30A2B4AC8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305" y="784225"/>
            <a:ext cx="8763000" cy="56927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Memory at </a:t>
            </a:r>
            <a:r>
              <a:rPr lang="en-US" sz="2400" dirty="0" err="1"/>
              <a:t>0x10000007</a:t>
            </a:r>
            <a:r>
              <a:rPr lang="en-US" sz="2400" dirty="0"/>
              <a:t> contains the byte </a:t>
            </a:r>
            <a:r>
              <a:rPr lang="en-US" sz="2400" dirty="0" err="1"/>
              <a:t>0xA4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Register $8 contains </a:t>
            </a:r>
            <a:r>
              <a:rPr lang="en-US" sz="2400" dirty="0" err="1"/>
              <a:t>0x10000000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put in register $10 when the following instruction is executed: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lb</a:t>
            </a:r>
            <a:r>
              <a:rPr lang="en-US" sz="2400" dirty="0"/>
              <a:t> $10,7($8)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put in register $12 when the following instruction is executed: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lbu</a:t>
            </a:r>
            <a:r>
              <a:rPr lang="en-US" sz="2400" dirty="0"/>
              <a:t> $12,7($8)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47667-427E-1040-BB78-278839BC6A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88805" y="6611332"/>
            <a:ext cx="381000" cy="304800"/>
          </a:xfrm>
        </p:spPr>
        <p:txBody>
          <a:bodyPr/>
          <a:lstStyle/>
          <a:p>
            <a:pPr>
              <a:defRPr/>
            </a:pPr>
            <a:fld id="{5AA61889-E135-564A-857A-F15D184E0CC5}" type="slidenum">
              <a:rPr lang="en-US" b="0" smtClean="0"/>
              <a:pPr>
                <a:defRPr/>
              </a:pPr>
              <a:t>14</a:t>
            </a:fld>
            <a:endParaRPr lang="en-US" b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D55CC-0C1E-C442-9193-A4C40D476804}"/>
              </a:ext>
            </a:extLst>
          </p:cNvPr>
          <p:cNvSpPr txBox="1"/>
          <p:nvPr/>
        </p:nvSpPr>
        <p:spPr>
          <a:xfrm>
            <a:off x="1110190" y="3200400"/>
            <a:ext cx="7959615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0" dirty="0"/>
              <a:t>$10 = </a:t>
            </a:r>
            <a:r>
              <a:rPr lang="en-US" sz="2000" b="0" dirty="0" err="1"/>
              <a:t>0xFFFFFFA4</a:t>
            </a:r>
            <a:endParaRPr lang="en-US" sz="2000" b="0" dirty="0"/>
          </a:p>
          <a:p>
            <a:r>
              <a:rPr lang="en-US" sz="2000" b="0" dirty="0"/>
              <a:t>Bit 7 of </a:t>
            </a:r>
            <a:r>
              <a:rPr lang="en-US" sz="2000" b="0" dirty="0" err="1"/>
              <a:t>0xA4</a:t>
            </a:r>
            <a:r>
              <a:rPr lang="en-US" sz="2000" b="0" dirty="0"/>
              <a:t> is 1, so </a:t>
            </a:r>
            <a:r>
              <a:rPr lang="en-US" sz="2000" b="0" dirty="0" err="1"/>
              <a:t>lb</a:t>
            </a:r>
            <a:r>
              <a:rPr lang="en-US" sz="2000" b="0" dirty="0"/>
              <a:t> extends that bit to all high order three bytes of $10.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FAA629-623C-A646-9ADF-0CDE192E32AB}"/>
              </a:ext>
            </a:extLst>
          </p:cNvPr>
          <p:cNvSpPr/>
          <p:nvPr/>
        </p:nvSpPr>
        <p:spPr>
          <a:xfrm>
            <a:off x="1219200" y="5713169"/>
            <a:ext cx="640080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/>
              <a:t>$12 = </a:t>
            </a:r>
            <a:r>
              <a:rPr lang="en-US" b="0" dirty="0" err="1"/>
              <a:t>0x000000A4</a:t>
            </a:r>
            <a:endParaRPr lang="en-US" b="0" dirty="0"/>
          </a:p>
          <a:p>
            <a:r>
              <a:rPr lang="en-US" b="0" dirty="0" err="1"/>
              <a:t>lbu</a:t>
            </a:r>
            <a:r>
              <a:rPr lang="en-US" b="0" dirty="0"/>
              <a:t> zero-extends the byte from memory.</a:t>
            </a:r>
          </a:p>
        </p:txBody>
      </p:sp>
    </p:spTree>
    <p:extLst>
      <p:ext uri="{BB962C8B-B14F-4D97-AF65-F5344CB8AC3E}">
        <p14:creationId xmlns:p14="http://schemas.microsoft.com/office/powerpoint/2010/main" val="30527423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Storage Conventions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8025"/>
            <a:ext cx="5638800" cy="6149975"/>
          </a:xfrm>
        </p:spPr>
        <p:txBody>
          <a:bodyPr/>
          <a:lstStyle/>
          <a:p>
            <a:r>
              <a:rPr lang="en-US" dirty="0"/>
              <a:t>Data stored in memory</a:t>
            </a:r>
          </a:p>
          <a:p>
            <a:pPr lvl="1"/>
            <a:r>
              <a:rPr lang="en-US" sz="2000" dirty="0"/>
              <a:t>addresses in memory are assigned at compile time</a:t>
            </a:r>
          </a:p>
          <a:p>
            <a:pPr lvl="1"/>
            <a:r>
              <a:rPr lang="en-US" sz="2000" dirty="0"/>
              <a:t>data values must be “loaded” into registers first</a:t>
            </a:r>
          </a:p>
          <a:p>
            <a:pPr lvl="1"/>
            <a:r>
              <a:rPr lang="en-US" sz="2000" dirty="0"/>
              <a:t>operations done on registers</a:t>
            </a:r>
          </a:p>
          <a:p>
            <a:pPr lvl="1"/>
            <a:r>
              <a:rPr lang="en-US" sz="2000" dirty="0"/>
              <a:t>result stored in memory</a:t>
            </a:r>
          </a:p>
          <a:p>
            <a:pPr lvl="1"/>
            <a:endParaRPr lang="en-US" sz="2000" dirty="0"/>
          </a:p>
          <a:p>
            <a:r>
              <a:rPr lang="en-US" sz="2500" dirty="0"/>
              <a:t>Example</a:t>
            </a:r>
          </a:p>
          <a:p>
            <a:pPr lvl="1"/>
            <a:r>
              <a:rPr lang="en-US" sz="2000" dirty="0"/>
              <a:t>assume compiler has assigned these memory addresses</a:t>
            </a:r>
          </a:p>
        </p:txBody>
      </p:sp>
      <p:sp>
        <p:nvSpPr>
          <p:cNvPr id="3995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37902C38-A450-2240-A6D4-EAB4731CF88C}" type="slidenum">
              <a:rPr lang="en-US" sz="1400">
                <a:latin typeface="Arial Narrow" charset="0"/>
              </a:rPr>
              <a:pPr/>
              <a:t>15</a:t>
            </a:fld>
            <a:endParaRPr lang="en-US" sz="1400">
              <a:latin typeface="Arial Narrow" charset="0"/>
            </a:endParaRPr>
          </a:p>
        </p:txBody>
      </p:sp>
      <p:sp>
        <p:nvSpPr>
          <p:cNvPr id="39939" name="Line 4"/>
          <p:cNvSpPr>
            <a:spLocks noChangeShapeType="1"/>
          </p:cNvSpPr>
          <p:nvPr/>
        </p:nvSpPr>
        <p:spPr bwMode="auto">
          <a:xfrm>
            <a:off x="4040188" y="5030788"/>
            <a:ext cx="15144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0" name="Line 5"/>
          <p:cNvSpPr>
            <a:spLocks noChangeShapeType="1"/>
          </p:cNvSpPr>
          <p:nvPr/>
        </p:nvSpPr>
        <p:spPr bwMode="auto">
          <a:xfrm>
            <a:off x="4040188" y="5335588"/>
            <a:ext cx="15144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Line 6"/>
          <p:cNvSpPr>
            <a:spLocks noChangeShapeType="1"/>
          </p:cNvSpPr>
          <p:nvPr/>
        </p:nvSpPr>
        <p:spPr bwMode="auto">
          <a:xfrm>
            <a:off x="4040188" y="5641975"/>
            <a:ext cx="15144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Line 7"/>
          <p:cNvSpPr>
            <a:spLocks noChangeShapeType="1"/>
          </p:cNvSpPr>
          <p:nvPr/>
        </p:nvSpPr>
        <p:spPr bwMode="auto">
          <a:xfrm>
            <a:off x="4040188" y="5946775"/>
            <a:ext cx="15144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3" name="Rectangle 8"/>
          <p:cNvSpPr>
            <a:spLocks noChangeArrowheads="1"/>
          </p:cNvSpPr>
          <p:nvPr/>
        </p:nvSpPr>
        <p:spPr bwMode="auto">
          <a:xfrm>
            <a:off x="3333750" y="4724400"/>
            <a:ext cx="735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/>
              <a:t>1000:</a:t>
            </a:r>
          </a:p>
        </p:txBody>
      </p:sp>
      <p:sp>
        <p:nvSpPr>
          <p:cNvPr id="39944" name="Rectangle 9"/>
          <p:cNvSpPr>
            <a:spLocks noChangeArrowheads="1"/>
          </p:cNvSpPr>
          <p:nvPr/>
        </p:nvSpPr>
        <p:spPr bwMode="auto">
          <a:xfrm>
            <a:off x="3333750" y="5029200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/>
              <a:t>1004:</a:t>
            </a:r>
          </a:p>
        </p:txBody>
      </p:sp>
      <p:sp>
        <p:nvSpPr>
          <p:cNvPr id="39945" name="Rectangle 10"/>
          <p:cNvSpPr>
            <a:spLocks noChangeArrowheads="1"/>
          </p:cNvSpPr>
          <p:nvPr/>
        </p:nvSpPr>
        <p:spPr bwMode="auto">
          <a:xfrm>
            <a:off x="3333750" y="5335588"/>
            <a:ext cx="742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/>
              <a:t>1008:</a:t>
            </a:r>
          </a:p>
        </p:txBody>
      </p:sp>
      <p:sp>
        <p:nvSpPr>
          <p:cNvPr id="39946" name="Rectangle 11"/>
          <p:cNvSpPr>
            <a:spLocks noChangeArrowheads="1"/>
          </p:cNvSpPr>
          <p:nvPr/>
        </p:nvSpPr>
        <p:spPr bwMode="auto">
          <a:xfrm>
            <a:off x="3333750" y="5945188"/>
            <a:ext cx="665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/>
              <a:t>1010:</a:t>
            </a:r>
          </a:p>
        </p:txBody>
      </p:sp>
      <p:sp>
        <p:nvSpPr>
          <p:cNvPr id="39947" name="Rectangle 12"/>
          <p:cNvSpPr>
            <a:spLocks noChangeArrowheads="1"/>
          </p:cNvSpPr>
          <p:nvPr/>
        </p:nvSpPr>
        <p:spPr bwMode="auto">
          <a:xfrm>
            <a:off x="3333750" y="5645150"/>
            <a:ext cx="7159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/>
              <a:t>100C:</a:t>
            </a:r>
          </a:p>
        </p:txBody>
      </p:sp>
      <p:sp>
        <p:nvSpPr>
          <p:cNvPr id="39948" name="Rectangle 13"/>
          <p:cNvSpPr>
            <a:spLocks noChangeArrowheads="1"/>
          </p:cNvSpPr>
          <p:nvPr/>
        </p:nvSpPr>
        <p:spPr bwMode="auto">
          <a:xfrm>
            <a:off x="4783138" y="4724400"/>
            <a:ext cx="296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/>
              <a:t>n</a:t>
            </a:r>
          </a:p>
        </p:txBody>
      </p:sp>
      <p:sp>
        <p:nvSpPr>
          <p:cNvPr id="39949" name="Rectangle 14"/>
          <p:cNvSpPr>
            <a:spLocks noChangeArrowheads="1"/>
          </p:cNvSpPr>
          <p:nvPr/>
        </p:nvSpPr>
        <p:spPr bwMode="auto">
          <a:xfrm>
            <a:off x="4783138" y="5029200"/>
            <a:ext cx="263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/>
              <a:t>r</a:t>
            </a:r>
          </a:p>
        </p:txBody>
      </p:sp>
      <p:sp>
        <p:nvSpPr>
          <p:cNvPr id="39950" name="Rectangle 15"/>
          <p:cNvSpPr>
            <a:spLocks noChangeArrowheads="1"/>
          </p:cNvSpPr>
          <p:nvPr/>
        </p:nvSpPr>
        <p:spPr bwMode="auto">
          <a:xfrm>
            <a:off x="4783138" y="5335588"/>
            <a:ext cx="2714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/>
              <a:t>x</a:t>
            </a:r>
          </a:p>
        </p:txBody>
      </p:sp>
      <p:sp>
        <p:nvSpPr>
          <p:cNvPr id="39951" name="Rectangle 16"/>
          <p:cNvSpPr>
            <a:spLocks noChangeArrowheads="1"/>
          </p:cNvSpPr>
          <p:nvPr/>
        </p:nvSpPr>
        <p:spPr bwMode="auto">
          <a:xfrm>
            <a:off x="4783138" y="5640388"/>
            <a:ext cx="279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/>
              <a:t>y</a:t>
            </a:r>
          </a:p>
        </p:txBody>
      </p:sp>
      <p:grpSp>
        <p:nvGrpSpPr>
          <p:cNvPr id="39952" name="Group 17"/>
          <p:cNvGrpSpPr>
            <a:grpSpLocks/>
          </p:cNvGrpSpPr>
          <p:nvPr/>
        </p:nvGrpSpPr>
        <p:grpSpPr bwMode="auto">
          <a:xfrm>
            <a:off x="4033838" y="4502150"/>
            <a:ext cx="1528762" cy="1974850"/>
            <a:chOff x="3889" y="721"/>
            <a:chExt cx="963" cy="1244"/>
          </a:xfrm>
        </p:grpSpPr>
        <p:grpSp>
          <p:nvGrpSpPr>
            <p:cNvPr id="39971" name="Group 18"/>
            <p:cNvGrpSpPr>
              <a:grpSpLocks/>
            </p:cNvGrpSpPr>
            <p:nvPr/>
          </p:nvGrpSpPr>
          <p:grpSpPr bwMode="auto">
            <a:xfrm>
              <a:off x="3889" y="722"/>
              <a:ext cx="963" cy="121"/>
              <a:chOff x="3889" y="722"/>
              <a:chExt cx="963" cy="121"/>
            </a:xfrm>
          </p:grpSpPr>
          <p:sp>
            <p:nvSpPr>
              <p:cNvPr id="39977" name="Arc 19"/>
              <p:cNvSpPr>
                <a:spLocks/>
              </p:cNvSpPr>
              <p:nvPr/>
            </p:nvSpPr>
            <p:spPr bwMode="auto">
              <a:xfrm>
                <a:off x="4376" y="722"/>
                <a:ext cx="476" cy="68"/>
              </a:xfrm>
              <a:custGeom>
                <a:avLst/>
                <a:gdLst>
                  <a:gd name="T0" fmla="*/ 0 w 21598"/>
                  <a:gd name="T1" fmla="*/ 0 h 21600"/>
                  <a:gd name="T2" fmla="*/ 0 w 21598"/>
                  <a:gd name="T3" fmla="*/ 0 h 21600"/>
                  <a:gd name="T4" fmla="*/ 0 w 2159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598"/>
                  <a:gd name="T10" fmla="*/ 0 h 21600"/>
                  <a:gd name="T11" fmla="*/ 21598 w 2159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98" h="21600" fill="none" extrusionOk="0">
                    <a:moveTo>
                      <a:pt x="0" y="21280"/>
                    </a:moveTo>
                    <a:cubicBezTo>
                      <a:pt x="174" y="9494"/>
                      <a:pt x="9765" y="24"/>
                      <a:pt x="21553" y="0"/>
                    </a:cubicBezTo>
                  </a:path>
                  <a:path w="21598" h="21600" stroke="0" extrusionOk="0">
                    <a:moveTo>
                      <a:pt x="0" y="21280"/>
                    </a:moveTo>
                    <a:cubicBezTo>
                      <a:pt x="174" y="9494"/>
                      <a:pt x="9765" y="24"/>
                      <a:pt x="21553" y="0"/>
                    </a:cubicBezTo>
                    <a:lnTo>
                      <a:pt x="21598" y="21600"/>
                    </a:lnTo>
                    <a:lnTo>
                      <a:pt x="0" y="2128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78" name="Arc 20"/>
              <p:cNvSpPr>
                <a:spLocks/>
              </p:cNvSpPr>
              <p:nvPr/>
            </p:nvSpPr>
            <p:spPr bwMode="auto">
              <a:xfrm>
                <a:off x="3889" y="774"/>
                <a:ext cx="478" cy="69"/>
              </a:xfrm>
              <a:custGeom>
                <a:avLst/>
                <a:gdLst>
                  <a:gd name="T0" fmla="*/ 0 w 21646"/>
                  <a:gd name="T1" fmla="*/ 0 h 21920"/>
                  <a:gd name="T2" fmla="*/ 0 w 21646"/>
                  <a:gd name="T3" fmla="*/ 0 h 21920"/>
                  <a:gd name="T4" fmla="*/ 0 w 21646"/>
                  <a:gd name="T5" fmla="*/ 0 h 21920"/>
                  <a:gd name="T6" fmla="*/ 0 60000 65536"/>
                  <a:gd name="T7" fmla="*/ 0 60000 65536"/>
                  <a:gd name="T8" fmla="*/ 0 60000 65536"/>
                  <a:gd name="T9" fmla="*/ 0 w 21646"/>
                  <a:gd name="T10" fmla="*/ 0 h 21920"/>
                  <a:gd name="T11" fmla="*/ 21646 w 21646"/>
                  <a:gd name="T12" fmla="*/ 21920 h 219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46" h="21920" fill="none" extrusionOk="0">
                    <a:moveTo>
                      <a:pt x="21643" y="0"/>
                    </a:moveTo>
                    <a:cubicBezTo>
                      <a:pt x="21645" y="106"/>
                      <a:pt x="21646" y="213"/>
                      <a:pt x="21646" y="320"/>
                    </a:cubicBezTo>
                    <a:cubicBezTo>
                      <a:pt x="21646" y="12249"/>
                      <a:pt x="11975" y="21920"/>
                      <a:pt x="46" y="21920"/>
                    </a:cubicBezTo>
                    <a:cubicBezTo>
                      <a:pt x="30" y="21920"/>
                      <a:pt x="15" y="21919"/>
                      <a:pt x="0" y="21919"/>
                    </a:cubicBezTo>
                  </a:path>
                  <a:path w="21646" h="21920" stroke="0" extrusionOk="0">
                    <a:moveTo>
                      <a:pt x="21643" y="0"/>
                    </a:moveTo>
                    <a:cubicBezTo>
                      <a:pt x="21645" y="106"/>
                      <a:pt x="21646" y="213"/>
                      <a:pt x="21646" y="320"/>
                    </a:cubicBezTo>
                    <a:cubicBezTo>
                      <a:pt x="21646" y="12249"/>
                      <a:pt x="11975" y="21920"/>
                      <a:pt x="46" y="21920"/>
                    </a:cubicBezTo>
                    <a:cubicBezTo>
                      <a:pt x="30" y="21920"/>
                      <a:pt x="15" y="21919"/>
                      <a:pt x="0" y="21919"/>
                    </a:cubicBezTo>
                    <a:lnTo>
                      <a:pt x="46" y="320"/>
                    </a:lnTo>
                    <a:lnTo>
                      <a:pt x="21643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9972" name="Line 21"/>
            <p:cNvSpPr>
              <a:spLocks noChangeShapeType="1"/>
            </p:cNvSpPr>
            <p:nvPr/>
          </p:nvSpPr>
          <p:spPr bwMode="auto">
            <a:xfrm>
              <a:off x="3889" y="850"/>
              <a:ext cx="0" cy="11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73" name="Line 22"/>
            <p:cNvSpPr>
              <a:spLocks noChangeShapeType="1"/>
            </p:cNvSpPr>
            <p:nvPr/>
          </p:nvSpPr>
          <p:spPr bwMode="auto">
            <a:xfrm>
              <a:off x="4851" y="721"/>
              <a:ext cx="0" cy="11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9974" name="Group 23"/>
            <p:cNvGrpSpPr>
              <a:grpSpLocks/>
            </p:cNvGrpSpPr>
            <p:nvPr/>
          </p:nvGrpSpPr>
          <p:grpSpPr bwMode="auto">
            <a:xfrm>
              <a:off x="3889" y="1844"/>
              <a:ext cx="963" cy="121"/>
              <a:chOff x="3889" y="1844"/>
              <a:chExt cx="963" cy="121"/>
            </a:xfrm>
          </p:grpSpPr>
          <p:sp>
            <p:nvSpPr>
              <p:cNvPr id="39975" name="Arc 24"/>
              <p:cNvSpPr>
                <a:spLocks/>
              </p:cNvSpPr>
              <p:nvPr/>
            </p:nvSpPr>
            <p:spPr bwMode="auto">
              <a:xfrm>
                <a:off x="4376" y="1844"/>
                <a:ext cx="476" cy="68"/>
              </a:xfrm>
              <a:custGeom>
                <a:avLst/>
                <a:gdLst>
                  <a:gd name="T0" fmla="*/ 0 w 21598"/>
                  <a:gd name="T1" fmla="*/ 0 h 21600"/>
                  <a:gd name="T2" fmla="*/ 0 w 21598"/>
                  <a:gd name="T3" fmla="*/ 0 h 21600"/>
                  <a:gd name="T4" fmla="*/ 0 w 2159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598"/>
                  <a:gd name="T10" fmla="*/ 0 h 21600"/>
                  <a:gd name="T11" fmla="*/ 21598 w 2159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98" h="21600" fill="none" extrusionOk="0">
                    <a:moveTo>
                      <a:pt x="0" y="21280"/>
                    </a:moveTo>
                    <a:cubicBezTo>
                      <a:pt x="174" y="9494"/>
                      <a:pt x="9765" y="24"/>
                      <a:pt x="21553" y="0"/>
                    </a:cubicBezTo>
                  </a:path>
                  <a:path w="21598" h="21600" stroke="0" extrusionOk="0">
                    <a:moveTo>
                      <a:pt x="0" y="21280"/>
                    </a:moveTo>
                    <a:cubicBezTo>
                      <a:pt x="174" y="9494"/>
                      <a:pt x="9765" y="24"/>
                      <a:pt x="21553" y="0"/>
                    </a:cubicBezTo>
                    <a:lnTo>
                      <a:pt x="21598" y="21600"/>
                    </a:lnTo>
                    <a:lnTo>
                      <a:pt x="0" y="2128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76" name="Arc 25"/>
              <p:cNvSpPr>
                <a:spLocks/>
              </p:cNvSpPr>
              <p:nvPr/>
            </p:nvSpPr>
            <p:spPr bwMode="auto">
              <a:xfrm>
                <a:off x="3889" y="1896"/>
                <a:ext cx="478" cy="69"/>
              </a:xfrm>
              <a:custGeom>
                <a:avLst/>
                <a:gdLst>
                  <a:gd name="T0" fmla="*/ 0 w 21646"/>
                  <a:gd name="T1" fmla="*/ 0 h 21920"/>
                  <a:gd name="T2" fmla="*/ 0 w 21646"/>
                  <a:gd name="T3" fmla="*/ 0 h 21920"/>
                  <a:gd name="T4" fmla="*/ 0 w 21646"/>
                  <a:gd name="T5" fmla="*/ 0 h 21920"/>
                  <a:gd name="T6" fmla="*/ 0 60000 65536"/>
                  <a:gd name="T7" fmla="*/ 0 60000 65536"/>
                  <a:gd name="T8" fmla="*/ 0 60000 65536"/>
                  <a:gd name="T9" fmla="*/ 0 w 21646"/>
                  <a:gd name="T10" fmla="*/ 0 h 21920"/>
                  <a:gd name="T11" fmla="*/ 21646 w 21646"/>
                  <a:gd name="T12" fmla="*/ 21920 h 219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46" h="21920" fill="none" extrusionOk="0">
                    <a:moveTo>
                      <a:pt x="21643" y="0"/>
                    </a:moveTo>
                    <a:cubicBezTo>
                      <a:pt x="21645" y="106"/>
                      <a:pt x="21646" y="213"/>
                      <a:pt x="21646" y="320"/>
                    </a:cubicBezTo>
                    <a:cubicBezTo>
                      <a:pt x="21646" y="12249"/>
                      <a:pt x="11975" y="21920"/>
                      <a:pt x="46" y="21920"/>
                    </a:cubicBezTo>
                    <a:cubicBezTo>
                      <a:pt x="30" y="21920"/>
                      <a:pt x="15" y="21919"/>
                      <a:pt x="0" y="21919"/>
                    </a:cubicBezTo>
                  </a:path>
                  <a:path w="21646" h="21920" stroke="0" extrusionOk="0">
                    <a:moveTo>
                      <a:pt x="21643" y="0"/>
                    </a:moveTo>
                    <a:cubicBezTo>
                      <a:pt x="21645" y="106"/>
                      <a:pt x="21646" y="213"/>
                      <a:pt x="21646" y="320"/>
                    </a:cubicBezTo>
                    <a:cubicBezTo>
                      <a:pt x="21646" y="12249"/>
                      <a:pt x="11975" y="21920"/>
                      <a:pt x="46" y="21920"/>
                    </a:cubicBezTo>
                    <a:cubicBezTo>
                      <a:pt x="30" y="21920"/>
                      <a:pt x="15" y="21919"/>
                      <a:pt x="0" y="21919"/>
                    </a:cubicBezTo>
                    <a:lnTo>
                      <a:pt x="46" y="320"/>
                    </a:lnTo>
                    <a:lnTo>
                      <a:pt x="21643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9953" name="Line 26"/>
          <p:cNvSpPr>
            <a:spLocks noChangeShapeType="1"/>
          </p:cNvSpPr>
          <p:nvPr/>
        </p:nvSpPr>
        <p:spPr bwMode="auto">
          <a:xfrm>
            <a:off x="4040188" y="4725988"/>
            <a:ext cx="15144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4" name="Line 27"/>
          <p:cNvSpPr>
            <a:spLocks noChangeShapeType="1"/>
          </p:cNvSpPr>
          <p:nvPr/>
        </p:nvSpPr>
        <p:spPr bwMode="auto">
          <a:xfrm>
            <a:off x="4040188" y="6251575"/>
            <a:ext cx="15144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974" name="Rectangle 30"/>
          <p:cNvSpPr>
            <a:spLocks noChangeArrowheads="1"/>
          </p:cNvSpPr>
          <p:nvPr/>
        </p:nvSpPr>
        <p:spPr bwMode="auto">
          <a:xfrm>
            <a:off x="6254750" y="1204913"/>
            <a:ext cx="16827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>
                <a:latin typeface="Courier New" charset="0"/>
              </a:rPr>
              <a:t>int x, y;</a:t>
            </a:r>
          </a:p>
          <a:p>
            <a:pPr>
              <a:lnSpc>
                <a:spcPct val="90000"/>
              </a:lnSpc>
            </a:pPr>
            <a:r>
              <a:rPr lang="en-US" sz="1800">
                <a:latin typeface="Courier New" charset="0"/>
              </a:rPr>
              <a:t>y = x + 37;</a:t>
            </a:r>
          </a:p>
          <a:p>
            <a:pPr>
              <a:lnSpc>
                <a:spcPct val="90000"/>
              </a:lnSpc>
            </a:pPr>
            <a:endParaRPr lang="en-US" sz="1800">
              <a:latin typeface="Courier New" charset="0"/>
            </a:endParaRPr>
          </a:p>
        </p:txBody>
      </p:sp>
      <p:grpSp>
        <p:nvGrpSpPr>
          <p:cNvPr id="7" name="Group 42"/>
          <p:cNvGrpSpPr>
            <a:grpSpLocks/>
          </p:cNvGrpSpPr>
          <p:nvPr/>
        </p:nvGrpSpPr>
        <p:grpSpPr bwMode="auto">
          <a:xfrm>
            <a:off x="4233863" y="2035175"/>
            <a:ext cx="5041901" cy="1874838"/>
            <a:chOff x="2667" y="1282"/>
            <a:chExt cx="3176" cy="1181"/>
          </a:xfrm>
        </p:grpSpPr>
        <p:sp>
          <p:nvSpPr>
            <p:cNvPr id="39960" name="Rectangle 31"/>
            <p:cNvSpPr>
              <a:spLocks noChangeArrowheads="1"/>
            </p:cNvSpPr>
            <p:nvPr/>
          </p:nvSpPr>
          <p:spPr bwMode="auto">
            <a:xfrm>
              <a:off x="3552" y="1906"/>
              <a:ext cx="2257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sz="1800" dirty="0" err="1">
                  <a:latin typeface="Courier New" charset="0"/>
                </a:rPr>
                <a:t>lw</a:t>
              </a:r>
              <a:r>
                <a:rPr lang="en-US" sz="1800" dirty="0">
                  <a:latin typeface="Courier New" charset="0"/>
                </a:rPr>
                <a:t> 	$t0, 0x1008($0)</a:t>
              </a: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sz="1800" dirty="0" err="1">
                  <a:latin typeface="Courier New" charset="0"/>
                </a:rPr>
                <a:t>addi</a:t>
              </a:r>
              <a:r>
                <a:rPr lang="en-US" sz="1800" dirty="0">
                  <a:latin typeface="Courier New" charset="0"/>
                </a:rPr>
                <a:t>	$t0, $t0, 37</a:t>
              </a: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sz="1800" dirty="0" err="1">
                  <a:latin typeface="Courier New" charset="0"/>
                </a:rPr>
                <a:t>sw</a:t>
              </a:r>
              <a:r>
                <a:rPr lang="en-US" sz="1800" dirty="0">
                  <a:latin typeface="Courier New" charset="0"/>
                </a:rPr>
                <a:t>	$t0, 0x100C($0)</a:t>
              </a:r>
            </a:p>
          </p:txBody>
        </p:sp>
        <p:sp>
          <p:nvSpPr>
            <p:cNvPr id="39961" name="Rectangle 33"/>
            <p:cNvSpPr>
              <a:spLocks noChangeArrowheads="1"/>
            </p:cNvSpPr>
            <p:nvPr/>
          </p:nvSpPr>
          <p:spPr bwMode="auto">
            <a:xfrm>
              <a:off x="2667" y="1977"/>
              <a:ext cx="802" cy="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800" dirty="0"/>
                <a:t>translates</a:t>
              </a:r>
            </a:p>
            <a:p>
              <a:pPr algn="ctr">
                <a:lnSpc>
                  <a:spcPct val="90000"/>
                </a:lnSpc>
              </a:pPr>
              <a:r>
                <a:rPr lang="en-US" sz="1800" dirty="0"/>
                <a:t>to:</a:t>
              </a:r>
            </a:p>
          </p:txBody>
        </p:sp>
        <p:sp>
          <p:nvSpPr>
            <p:cNvPr id="39962" name="Text Box 38"/>
            <p:cNvSpPr txBox="1">
              <a:spLocks noChangeArrowheads="1"/>
            </p:cNvSpPr>
            <p:nvPr/>
          </p:nvSpPr>
          <p:spPr bwMode="auto">
            <a:xfrm>
              <a:off x="4128" y="1296"/>
              <a:ext cx="1715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1600" b="0">
                  <a:solidFill>
                    <a:srgbClr val="CC0000"/>
                  </a:solidFill>
                </a:rPr>
                <a:t>Compilation approach:</a:t>
              </a:r>
            </a:p>
            <a:p>
              <a:r>
                <a:rPr lang="en-US" sz="1600" b="0">
                  <a:solidFill>
                    <a:srgbClr val="CC0000"/>
                  </a:solidFill>
                </a:rPr>
                <a:t>LOAD, COMPUTE, STORE</a:t>
              </a:r>
            </a:p>
          </p:txBody>
        </p:sp>
        <p:sp>
          <p:nvSpPr>
            <p:cNvPr id="39963" name="AutoShape 41"/>
            <p:cNvSpPr>
              <a:spLocks noChangeArrowheads="1"/>
            </p:cNvSpPr>
            <p:nvPr/>
          </p:nvSpPr>
          <p:spPr bwMode="auto">
            <a:xfrm rot="-36088">
              <a:off x="3788" y="1282"/>
              <a:ext cx="340" cy="417"/>
            </a:xfrm>
            <a:prstGeom prst="downArrow">
              <a:avLst>
                <a:gd name="adj1" fmla="val 49704"/>
                <a:gd name="adj2" fmla="val 44732"/>
              </a:avLst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051681" y="4802119"/>
            <a:ext cx="2635119" cy="36933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0" dirty="0"/>
              <a:t>choice of $t0 is arbitrary</a:t>
            </a:r>
          </a:p>
        </p:txBody>
      </p:sp>
      <p:sp>
        <p:nvSpPr>
          <p:cNvPr id="8" name="Freeform 7"/>
          <p:cNvSpPr/>
          <p:nvPr/>
        </p:nvSpPr>
        <p:spPr>
          <a:xfrm>
            <a:off x="6305826" y="3787913"/>
            <a:ext cx="298174" cy="905565"/>
          </a:xfrm>
          <a:custGeom>
            <a:avLst/>
            <a:gdLst>
              <a:gd name="connsiteX0" fmla="*/ 0 w 298174"/>
              <a:gd name="connsiteY0" fmla="*/ 905565 h 905565"/>
              <a:gd name="connsiteX1" fmla="*/ 165652 w 298174"/>
              <a:gd name="connsiteY1" fmla="*/ 209826 h 905565"/>
              <a:gd name="connsiteX2" fmla="*/ 298174 w 298174"/>
              <a:gd name="connsiteY2" fmla="*/ 0 h 905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174" h="905565">
                <a:moveTo>
                  <a:pt x="0" y="905565"/>
                </a:moveTo>
                <a:cubicBezTo>
                  <a:pt x="57978" y="633159"/>
                  <a:pt x="115956" y="360753"/>
                  <a:pt x="165652" y="209826"/>
                </a:cubicBezTo>
                <a:cubicBezTo>
                  <a:pt x="215348" y="58899"/>
                  <a:pt x="298174" y="0"/>
                  <a:pt x="298174" y="0"/>
                </a:cubicBezTo>
              </a:path>
            </a:pathLst>
          </a:custGeom>
          <a:ln>
            <a:solidFill>
              <a:srgbClr val="A50021"/>
            </a:solidFill>
            <a:headEnd type="none"/>
            <a:tailEnd type="triangle"/>
          </a:ln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974" grpId="0" autoUpdateAnimBg="0"/>
      <p:bldP spid="4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60AAB-3ABA-E344-87D7-AFD2B2E9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Notes About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E3D23-5A24-444A-9F94-971B0D71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6200" y="708025"/>
            <a:ext cx="6248400" cy="5845175"/>
          </a:xfrm>
        </p:spPr>
        <p:txBody>
          <a:bodyPr/>
          <a:lstStyle/>
          <a:p>
            <a:pPr marL="342900" indent="-342900">
              <a:spcBef>
                <a:spcPts val="9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Both data and text (instructions) are stored in memory.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However, these two quantities are stored in different areas of memory, and accessed by different data pathways.</a:t>
            </a:r>
          </a:p>
          <a:p>
            <a:pPr marL="342900" indent="-342900">
              <a:spcBef>
                <a:spcPts val="9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MIPS computer can address 4 </a:t>
            </a:r>
            <a:r>
              <a:rPr lang="en-US" sz="1800" dirty="0" err="1"/>
              <a:t>Gbyte</a:t>
            </a:r>
            <a:r>
              <a:rPr lang="en-US" sz="1800" dirty="0"/>
              <a:t> of memory, from address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0x0000 0000</a:t>
            </a:r>
            <a:r>
              <a:rPr lang="en-US" sz="1800" dirty="0"/>
              <a:t> to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0xffff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ffff</a:t>
            </a:r>
            <a:r>
              <a:rPr lang="en-US" sz="1800" dirty="0"/>
              <a:t>.</a:t>
            </a:r>
          </a:p>
          <a:p>
            <a:pPr marL="342900" indent="-342900">
              <a:spcBef>
                <a:spcPts val="9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User memory is limited to locations below </a:t>
            </a:r>
            <a:r>
              <a:rPr lang="en-US" sz="1800" dirty="0">
                <a:solidFill>
                  <a:srgbClr val="0070C0"/>
                </a:solidFill>
              </a:rPr>
              <a:t>0x7fff </a:t>
            </a:r>
            <a:r>
              <a:rPr lang="en-US" sz="1800" dirty="0" err="1">
                <a:solidFill>
                  <a:srgbClr val="0070C0"/>
                </a:solidFill>
              </a:rPr>
              <a:t>ffff</a:t>
            </a:r>
            <a:r>
              <a:rPr lang="en-US" sz="1800" dirty="0"/>
              <a:t>.</a:t>
            </a:r>
          </a:p>
          <a:p>
            <a:pPr marL="342900" indent="-342900">
              <a:spcBef>
                <a:spcPts val="9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Text (program) storage always starts at </a:t>
            </a:r>
            <a:r>
              <a:rPr lang="en-US" sz="1800" dirty="0">
                <a:solidFill>
                  <a:srgbClr val="FF0000"/>
                </a:solidFill>
              </a:rPr>
              <a:t>0x0040 0000</a:t>
            </a:r>
            <a:r>
              <a:rPr lang="en-US" sz="1800" dirty="0"/>
              <a:t>.</a:t>
            </a:r>
          </a:p>
          <a:p>
            <a:pPr marL="342900" indent="-342900">
              <a:spcBef>
                <a:spcPts val="9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Data storage generally* starts at </a:t>
            </a:r>
            <a:r>
              <a:rPr lang="en-US" sz="1800" dirty="0">
                <a:solidFill>
                  <a:srgbClr val="0070C0"/>
                </a:solidFill>
              </a:rPr>
              <a:t>0x1001 0000</a:t>
            </a:r>
            <a:r>
              <a:rPr lang="en-US" sz="1800" dirty="0"/>
              <a:t>.</a:t>
            </a:r>
          </a:p>
          <a:p>
            <a:pPr marL="342900" indent="-342900">
              <a:spcBef>
                <a:spcPts val="9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Data and instructions enter the CPU via different pathways. </a:t>
            </a:r>
          </a:p>
          <a:p>
            <a:pPr marL="862013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Data must enter via the register block.</a:t>
            </a:r>
          </a:p>
          <a:p>
            <a:pPr marL="862013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Instructions proceed directly to the instruction decoder in the CPU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D4FF8-9A3F-984B-82E5-A9B7F12341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A59426-6596-0645-86EF-5619BC424B2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6322" name="Picture 2" descr="MIPS Memory Layout">
            <a:extLst>
              <a:ext uri="{FF2B5EF4-FFF2-40B4-BE49-F238E27FC236}">
                <a16:creationId xmlns:a16="http://schemas.microsoft.com/office/drawing/2014/main" id="{9D417500-E713-7446-9549-43DFE5E4A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872" y="1535603"/>
            <a:ext cx="3001328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609CAD-CFF8-314F-92CD-57C1EE692867}"/>
              </a:ext>
            </a:extLst>
          </p:cNvPr>
          <p:cNvSpPr txBox="1"/>
          <p:nvPr/>
        </p:nvSpPr>
        <p:spPr>
          <a:xfrm>
            <a:off x="7391400" y="1061431"/>
            <a:ext cx="900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0" dirty="0"/>
              <a:t>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2D4D3-D9E3-F59F-C4F8-D4C734BBEF2B}"/>
              </a:ext>
            </a:extLst>
          </p:cNvPr>
          <p:cNvSpPr txBox="1"/>
          <p:nvPr/>
        </p:nvSpPr>
        <p:spPr>
          <a:xfrm>
            <a:off x="3850872" y="6149975"/>
            <a:ext cx="5064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0" dirty="0"/>
              <a:t>* Different implementations use slightly different address</a:t>
            </a:r>
          </a:p>
        </p:txBody>
      </p:sp>
    </p:spTree>
    <p:extLst>
      <p:ext uri="{BB962C8B-B14F-4D97-AF65-F5344CB8AC3E}">
        <p14:creationId xmlns:p14="http://schemas.microsoft.com/office/powerpoint/2010/main" val="264697812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ea typeface="Tahoma"/>
              </a:rPr>
              <a:t>Addressing Modes</a:t>
            </a:r>
          </a:p>
        </p:txBody>
      </p:sp>
      <p:sp>
        <p:nvSpPr>
          <p:cNvPr id="5" name="Subtitl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Clr>
                <a:srgbClr val="A50021"/>
              </a:buClr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Today’s modern CPUs can have very complex addressing modes, but MIPS is not one of them.</a:t>
            </a:r>
          </a:p>
          <a:p>
            <a:pPr algn="l">
              <a:buClr>
                <a:srgbClr val="A50021"/>
              </a:buClr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MIPS, there are three modes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C34643C0-10A6-D10B-1F6C-D4A84676B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282031"/>
            <a:ext cx="4241800" cy="305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</a:pPr>
            <a:r>
              <a:rPr lang="en-US" sz="1800" b="0" dirty="0">
                <a:solidFill>
                  <a:srgbClr val="CC0000"/>
                </a:solidFill>
                <a:latin typeface="Tahoma" charset="0"/>
                <a:cs typeface="Tahoma" charset="0"/>
              </a:rPr>
              <a:t>Absolute (Direct):  </a:t>
            </a:r>
            <a:r>
              <a:rPr lang="en-US" sz="1400" dirty="0" err="1">
                <a:solidFill>
                  <a:srgbClr val="CC0000"/>
                </a:solidFill>
                <a:latin typeface="Courier New" charset="0"/>
                <a:cs typeface="Tahoma" charset="0"/>
              </a:rPr>
              <a:t>lw</a:t>
            </a:r>
            <a:r>
              <a:rPr lang="en-US" sz="1400" dirty="0">
                <a:solidFill>
                  <a:srgbClr val="CC0000"/>
                </a:solidFill>
                <a:latin typeface="Courier New" charset="0"/>
                <a:cs typeface="Tahoma" charset="0"/>
              </a:rPr>
              <a:t> $8, 0x1000($0)</a:t>
            </a:r>
            <a:endParaRPr lang="en-US" sz="1100" dirty="0">
              <a:latin typeface="Courier New" charset="0"/>
              <a:cs typeface="Tahoma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600" b="0" dirty="0">
                <a:latin typeface="Tahoma" charset="0"/>
                <a:cs typeface="Tahoma" charset="0"/>
              </a:rPr>
              <a:t>Value = </a:t>
            </a:r>
            <a:r>
              <a:rPr lang="en-US" sz="1600" b="0" dirty="0" err="1">
                <a:latin typeface="Tahoma" charset="0"/>
                <a:cs typeface="Tahoma" charset="0"/>
              </a:rPr>
              <a:t>Mem</a:t>
            </a:r>
            <a:r>
              <a:rPr lang="en-US" sz="1600" b="0" dirty="0">
                <a:latin typeface="Tahoma" charset="0"/>
                <a:cs typeface="Tahoma" charset="0"/>
              </a:rPr>
              <a:t>[constant]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600" b="0" dirty="0">
                <a:latin typeface="Tahoma" charset="0"/>
                <a:cs typeface="Tahoma" charset="0"/>
              </a:rPr>
              <a:t>Use: accessing static data</a:t>
            </a:r>
          </a:p>
          <a:p>
            <a:pPr marL="342900" indent="-342900">
              <a:spcBef>
                <a:spcPct val="20000"/>
              </a:spcBef>
            </a:pPr>
            <a:r>
              <a:rPr lang="en-US" sz="1800" b="0" dirty="0">
                <a:solidFill>
                  <a:srgbClr val="CC0000"/>
                </a:solidFill>
                <a:latin typeface="Tahoma" charset="0"/>
                <a:cs typeface="Tahoma" charset="0"/>
              </a:rPr>
              <a:t>Register-Indirect:    </a:t>
            </a:r>
            <a:r>
              <a:rPr lang="en-US" sz="1400" dirty="0" err="1">
                <a:solidFill>
                  <a:srgbClr val="CC0000"/>
                </a:solidFill>
                <a:latin typeface="Courier New" charset="0"/>
                <a:cs typeface="Tahoma" charset="0"/>
              </a:rPr>
              <a:t>lw</a:t>
            </a:r>
            <a:r>
              <a:rPr lang="en-US" sz="1400" dirty="0">
                <a:solidFill>
                  <a:srgbClr val="CC0000"/>
                </a:solidFill>
                <a:latin typeface="Courier New" charset="0"/>
                <a:cs typeface="Tahoma" charset="0"/>
              </a:rPr>
              <a:t> $8, 0($9)</a:t>
            </a:r>
            <a:endParaRPr lang="en-US" sz="1100" dirty="0">
              <a:latin typeface="Courier New" charset="0"/>
              <a:cs typeface="Tahoma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600" b="0" dirty="0">
                <a:latin typeface="Tahoma" charset="0"/>
                <a:cs typeface="Tahoma" charset="0"/>
              </a:rPr>
              <a:t>Value = </a:t>
            </a:r>
            <a:r>
              <a:rPr lang="en-US" sz="1600" b="0" dirty="0" err="1">
                <a:latin typeface="Tahoma" charset="0"/>
                <a:cs typeface="Tahoma" charset="0"/>
              </a:rPr>
              <a:t>Mem</a:t>
            </a:r>
            <a:r>
              <a:rPr lang="en-US" sz="1600" b="0" dirty="0">
                <a:latin typeface="Tahoma" charset="0"/>
                <a:cs typeface="Tahoma" charset="0"/>
              </a:rPr>
              <a:t>[</a:t>
            </a:r>
            <a:r>
              <a:rPr lang="en-US" sz="1600" b="0" dirty="0" err="1">
                <a:latin typeface="Tahoma" charset="0"/>
                <a:cs typeface="Tahoma" charset="0"/>
              </a:rPr>
              <a:t>Reg</a:t>
            </a:r>
            <a:r>
              <a:rPr lang="en-US" sz="1600" b="0" dirty="0">
                <a:latin typeface="Tahoma" charset="0"/>
                <a:cs typeface="Tahoma" charset="0"/>
              </a:rPr>
              <a:t>[x]]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600" b="0" dirty="0">
                <a:latin typeface="Tahoma" charset="0"/>
                <a:cs typeface="Tahoma" charset="0"/>
              </a:rPr>
              <a:t>Use: pointer accesses</a:t>
            </a:r>
          </a:p>
          <a:p>
            <a:pPr marL="342900" indent="-342900">
              <a:spcBef>
                <a:spcPct val="20000"/>
              </a:spcBef>
            </a:pPr>
            <a:r>
              <a:rPr lang="en-US" sz="1800" b="0" dirty="0">
                <a:solidFill>
                  <a:srgbClr val="CC0000"/>
                </a:solidFill>
                <a:latin typeface="Tahoma" charset="0"/>
                <a:cs typeface="Tahoma" charset="0"/>
              </a:rPr>
              <a:t>Displacement:    </a:t>
            </a:r>
            <a:r>
              <a:rPr lang="en-US" sz="1400" dirty="0" err="1">
                <a:solidFill>
                  <a:srgbClr val="CC0000"/>
                </a:solidFill>
                <a:latin typeface="Courier New" charset="0"/>
                <a:cs typeface="Tahoma" charset="0"/>
              </a:rPr>
              <a:t>lw</a:t>
            </a:r>
            <a:r>
              <a:rPr lang="en-US" sz="1400" dirty="0">
                <a:solidFill>
                  <a:srgbClr val="CC0000"/>
                </a:solidFill>
                <a:latin typeface="Courier New" charset="0"/>
                <a:cs typeface="Tahoma" charset="0"/>
              </a:rPr>
              <a:t>  $8, 16($9)</a:t>
            </a:r>
            <a:endParaRPr lang="en-US" sz="1100" dirty="0">
              <a:latin typeface="Courier New" charset="0"/>
              <a:cs typeface="Tahoma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600" b="0" dirty="0">
                <a:latin typeface="Tahoma" charset="0"/>
                <a:cs typeface="Tahoma" charset="0"/>
              </a:rPr>
              <a:t>Value = </a:t>
            </a:r>
            <a:r>
              <a:rPr lang="en-US" sz="1600" b="0" dirty="0" err="1">
                <a:latin typeface="Tahoma" charset="0"/>
                <a:cs typeface="Tahoma" charset="0"/>
              </a:rPr>
              <a:t>Mem</a:t>
            </a:r>
            <a:r>
              <a:rPr lang="en-US" sz="1600" b="0" dirty="0">
                <a:latin typeface="Tahoma" charset="0"/>
                <a:cs typeface="Tahoma" charset="0"/>
              </a:rPr>
              <a:t>[</a:t>
            </a:r>
            <a:r>
              <a:rPr lang="en-US" sz="1600" b="0" dirty="0" err="1">
                <a:latin typeface="Tahoma" charset="0"/>
                <a:cs typeface="Tahoma" charset="0"/>
              </a:rPr>
              <a:t>Reg</a:t>
            </a:r>
            <a:r>
              <a:rPr lang="en-US" sz="1600" b="0" dirty="0">
                <a:latin typeface="Tahoma" charset="0"/>
                <a:cs typeface="Tahoma" charset="0"/>
              </a:rPr>
              <a:t>[x] + constant]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600" b="0" dirty="0">
                <a:latin typeface="Tahoma" charset="0"/>
                <a:cs typeface="Tahoma" charset="0"/>
              </a:rPr>
              <a:t>Use: access to local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F9974-3C57-6EF3-5C00-C0C25224B5AF}"/>
              </a:ext>
            </a:extLst>
          </p:cNvPr>
          <p:cNvSpPr txBox="1"/>
          <p:nvPr/>
        </p:nvSpPr>
        <p:spPr>
          <a:xfrm>
            <a:off x="4572000" y="5446887"/>
            <a:ext cx="4641850" cy="96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1800" b="0" dirty="0">
                <a:solidFill>
                  <a:srgbClr val="CC0000"/>
                </a:solidFill>
                <a:latin typeface="Tahoma" charset="0"/>
                <a:cs typeface="Tahoma" charset="0"/>
              </a:rPr>
              <a:t>Scaled</a:t>
            </a:r>
            <a:r>
              <a:rPr lang="en-US" sz="1800" b="0" dirty="0">
                <a:latin typeface="Tahoma" charset="0"/>
                <a:cs typeface="Tahoma" charset="0"/>
              </a:rPr>
              <a:t>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600" b="0" dirty="0">
                <a:latin typeface="Tahoma" charset="0"/>
                <a:cs typeface="Tahoma" charset="0"/>
              </a:rPr>
              <a:t>Value = Mem[Reg[x] + c + d*Reg[y]]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600" b="0" dirty="0">
                <a:latin typeface="Tahoma" charset="0"/>
                <a:cs typeface="Tahoma" charset="0"/>
              </a:rPr>
              <a:t>Use: array accesses (</a:t>
            </a:r>
            <a:r>
              <a:rPr lang="en-US" sz="1600" b="0" dirty="0" err="1">
                <a:latin typeface="Tahoma" charset="0"/>
                <a:cs typeface="Tahoma" charset="0"/>
              </a:rPr>
              <a:t>base+index</a:t>
            </a:r>
            <a:r>
              <a:rPr lang="en-US" sz="1600" b="0" dirty="0">
                <a:latin typeface="Tahoma" charset="0"/>
                <a:cs typeface="Tahoma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6CD96-CFF3-9046-6E65-105C0F31F4B0}"/>
              </a:ext>
            </a:extLst>
          </p:cNvPr>
          <p:cNvSpPr txBox="1"/>
          <p:nvPr/>
        </p:nvSpPr>
        <p:spPr>
          <a:xfrm>
            <a:off x="791417" y="5446887"/>
            <a:ext cx="3141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0" dirty="0"/>
              <a:t>Do you want to see a complex one?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5D4398C-0D68-260C-07CD-655440EC9DF5}"/>
              </a:ext>
            </a:extLst>
          </p:cNvPr>
          <p:cNvSpPr/>
          <p:nvPr/>
        </p:nvSpPr>
        <p:spPr bwMode="auto">
          <a:xfrm>
            <a:off x="4042941" y="5526484"/>
            <a:ext cx="41910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7755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Absolute (Direct) Addressing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>
                <a:latin typeface="Tahoma" charset="0"/>
                <a:ea typeface="Tahoma"/>
              </a:rPr>
              <a:t>What we want: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Contents of a specific memory location, i.e. at a given address</a:t>
            </a:r>
          </a:p>
          <a:p>
            <a:pPr>
              <a:defRPr/>
            </a:pPr>
            <a:r>
              <a:rPr lang="en-US" sz="2400" dirty="0">
                <a:latin typeface="Tahoma" charset="0"/>
                <a:ea typeface="Tahoma"/>
              </a:rPr>
              <a:t>Example:</a:t>
            </a:r>
          </a:p>
          <a:p>
            <a:pPr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>
              <a:buFont typeface="Wingdings 2" charset="0"/>
              <a:buNone/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>
              <a:defRPr/>
            </a:pPr>
            <a:r>
              <a:rPr lang="en-US" sz="2400" dirty="0">
                <a:solidFill>
                  <a:srgbClr val="C00000"/>
                </a:solidFill>
                <a:latin typeface="Tahoma" charset="0"/>
                <a:ea typeface="Tahoma"/>
              </a:rPr>
              <a:t>Warning</a:t>
            </a:r>
            <a:endParaRPr lang="en-US" sz="2400" dirty="0">
              <a:solidFill>
                <a:srgbClr val="C00000"/>
              </a:solidFill>
              <a:latin typeface="Tahoma" charset="0"/>
            </a:endParaRP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Sometimes generates a two-instruction sequence</a:t>
            </a:r>
          </a:p>
          <a:p>
            <a:pPr lvl="2">
              <a:defRPr/>
            </a:pPr>
            <a:r>
              <a:rPr lang="en-US" sz="1800" dirty="0">
                <a:latin typeface="Tahoma" charset="0"/>
              </a:rPr>
              <a:t>If the address for </a:t>
            </a:r>
            <a:r>
              <a:rPr lang="en-US" sz="1800" b="1" dirty="0">
                <a:latin typeface="Courier New"/>
                <a:cs typeface="Courier New"/>
              </a:rPr>
              <a:t>x</a:t>
            </a:r>
            <a:r>
              <a:rPr lang="en-US" sz="1800" dirty="0">
                <a:latin typeface="Tahoma" charset="0"/>
              </a:rPr>
              <a:t> chosen by the programmer/compiler/assembler is too large to fit within the 16-bit immediate field</a:t>
            </a:r>
          </a:p>
          <a:p>
            <a:pPr lvl="1">
              <a:defRPr/>
            </a:pPr>
            <a:endParaRPr lang="en-US" sz="2000" dirty="0">
              <a:latin typeface="Tahom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0F827F-3519-F345-8462-4C7519B5525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37891" name="Text Box 4"/>
          <p:cNvSpPr txBox="1">
            <a:spLocks noChangeArrowheads="1"/>
          </p:cNvSpPr>
          <p:nvPr/>
        </p:nvSpPr>
        <p:spPr bwMode="auto">
          <a:xfrm>
            <a:off x="1019175" y="2077627"/>
            <a:ext cx="190817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ja-JP" altLang="en-US" sz="2000">
                <a:latin typeface="Tahoma" charset="0"/>
                <a:cs typeface="Tahoma" charset="0"/>
              </a:rPr>
              <a:t>“</a:t>
            </a:r>
            <a:r>
              <a:rPr lang="en-US" altLang="ja-JP" sz="2000" dirty="0">
                <a:latin typeface="Tahoma" charset="0"/>
                <a:cs typeface="Tahoma" charset="0"/>
              </a:rPr>
              <a:t>C</a:t>
            </a:r>
            <a:r>
              <a:rPr lang="ja-JP" altLang="en-US" sz="2000">
                <a:latin typeface="Tahoma" charset="0"/>
                <a:cs typeface="Tahoma" charset="0"/>
              </a:rPr>
              <a:t>”</a:t>
            </a:r>
            <a:endParaRPr lang="en-US" altLang="ja-JP" sz="2000" dirty="0">
              <a:latin typeface="Tahoma" charset="0"/>
              <a:cs typeface="Tahoma" charset="0"/>
            </a:endParaRP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int x = 10;</a:t>
            </a:r>
          </a:p>
          <a:p>
            <a:endParaRPr lang="en-US" sz="1600" dirty="0">
              <a:solidFill>
                <a:schemeClr val="accent2"/>
              </a:solidFill>
              <a:latin typeface="Courier New" charset="0"/>
              <a:cs typeface="Tahoma" charset="0"/>
            </a:endParaRP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main() {</a:t>
            </a: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   x = x + 1;</a:t>
            </a: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}</a:t>
            </a:r>
          </a:p>
        </p:txBody>
      </p:sp>
      <p:sp>
        <p:nvSpPr>
          <p:cNvPr id="37892" name="Text Box 5"/>
          <p:cNvSpPr txBox="1">
            <a:spLocks noChangeArrowheads="1"/>
          </p:cNvSpPr>
          <p:nvPr/>
        </p:nvSpPr>
        <p:spPr bwMode="auto">
          <a:xfrm>
            <a:off x="4267200" y="1981200"/>
            <a:ext cx="2708275" cy="237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ja-JP" altLang="en-US" sz="2000">
                <a:latin typeface="Tahoma" charset="0"/>
                <a:cs typeface="Tahoma" charset="0"/>
              </a:rPr>
              <a:t>“</a:t>
            </a:r>
            <a:r>
              <a:rPr lang="en-US" altLang="ja-JP" sz="2000" dirty="0">
                <a:latin typeface="Tahoma" charset="0"/>
                <a:cs typeface="Tahoma" charset="0"/>
              </a:rPr>
              <a:t>MIPS Assembly</a:t>
            </a:r>
            <a:r>
              <a:rPr lang="ja-JP" altLang="en-US" sz="2000">
                <a:latin typeface="Tahoma" charset="0"/>
                <a:cs typeface="Tahoma" charset="0"/>
              </a:rPr>
              <a:t>”</a:t>
            </a:r>
            <a:endParaRPr lang="en-US" altLang="ja-JP" sz="2000" dirty="0">
              <a:latin typeface="Tahoma" charset="0"/>
              <a:cs typeface="Tahoma" charset="0"/>
            </a:endParaRP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.data</a:t>
            </a: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x: .word 10</a:t>
            </a:r>
          </a:p>
          <a:p>
            <a:endParaRPr lang="en-US" sz="1600" dirty="0">
              <a:solidFill>
                <a:schemeClr val="accent2"/>
              </a:solidFill>
              <a:latin typeface="Courier New" charset="0"/>
              <a:cs typeface="Tahoma" charset="0"/>
            </a:endParaRP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.text</a:t>
            </a: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main:</a:t>
            </a: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	</a:t>
            </a:r>
            <a:r>
              <a:rPr lang="en-US" sz="16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lw</a:t>
            </a:r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  $2,x($0)</a:t>
            </a: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	</a:t>
            </a:r>
            <a:r>
              <a:rPr lang="en-US" sz="16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addi</a:t>
            </a:r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$2,$2,1</a:t>
            </a: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	</a:t>
            </a:r>
            <a:r>
              <a:rPr lang="en-US" sz="16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sw</a:t>
            </a:r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  $2,x($0)</a:t>
            </a:r>
          </a:p>
        </p:txBody>
      </p:sp>
      <p:sp>
        <p:nvSpPr>
          <p:cNvPr id="746504" name="Text Box 8"/>
          <p:cNvSpPr txBox="1">
            <a:spLocks noChangeArrowheads="1"/>
          </p:cNvSpPr>
          <p:nvPr/>
        </p:nvSpPr>
        <p:spPr bwMode="auto">
          <a:xfrm>
            <a:off x="1044575" y="5778747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14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lui</a:t>
            </a:r>
            <a:r>
              <a:rPr lang="en-US" sz="14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 $1,xhighbits</a:t>
            </a:r>
          </a:p>
          <a:p>
            <a:r>
              <a:rPr lang="en-US" sz="14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lw</a:t>
            </a:r>
            <a:r>
              <a:rPr lang="en-US" sz="14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  $2,xlowbits($1)</a:t>
            </a:r>
          </a:p>
        </p:txBody>
      </p:sp>
      <p:sp>
        <p:nvSpPr>
          <p:cNvPr id="37896" name="Text Box 10"/>
          <p:cNvSpPr txBox="1">
            <a:spLocks noChangeArrowheads="1"/>
          </p:cNvSpPr>
          <p:nvPr/>
        </p:nvSpPr>
        <p:spPr bwMode="auto">
          <a:xfrm>
            <a:off x="6994525" y="2122489"/>
            <a:ext cx="14636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  <a:cs typeface="Tahoma" charset="0"/>
              </a:rPr>
              <a:t>Allocates  space for a single integer (4-bytes) and initializes its value to 10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387630" y="3709577"/>
            <a:ext cx="2467445" cy="478602"/>
            <a:chOff x="6387630" y="3709577"/>
            <a:chExt cx="2467445" cy="478602"/>
          </a:xfrm>
        </p:grpSpPr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7391400" y="3709577"/>
              <a:ext cx="146367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Tahoma" charset="0"/>
                  <a:cs typeface="Tahoma" charset="0"/>
                </a:rPr>
                <a:t>‘x’ here means address of x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 bwMode="auto">
            <a:xfrm flipH="1" flipV="1">
              <a:off x="6387630" y="3753557"/>
              <a:ext cx="987777" cy="23518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 flipH="1">
              <a:off x="6389512" y="4092222"/>
              <a:ext cx="1014118" cy="9595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6172200" y="5788272"/>
            <a:ext cx="212397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14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lui</a:t>
            </a:r>
            <a:r>
              <a:rPr lang="en-US" sz="14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 $1,</a:t>
            </a:r>
            <a:r>
              <a:rPr lang="en-US" sz="1400" dirty="0">
                <a:solidFill>
                  <a:schemeClr val="accent1"/>
                </a:solidFill>
                <a:latin typeface="Courier New" charset="0"/>
                <a:cs typeface="Tahoma" charset="0"/>
              </a:rPr>
              <a:t>0x1234</a:t>
            </a:r>
          </a:p>
          <a:p>
            <a:r>
              <a:rPr lang="en-US" sz="14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lw</a:t>
            </a:r>
            <a:r>
              <a:rPr lang="en-US" sz="14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  $2,</a:t>
            </a:r>
            <a:r>
              <a:rPr lang="en-US" sz="1400" dirty="0">
                <a:solidFill>
                  <a:srgbClr val="A50021"/>
                </a:solidFill>
                <a:latin typeface="Courier New" charset="0"/>
                <a:cs typeface="Tahoma" charset="0"/>
              </a:rPr>
              <a:t>0x5678</a:t>
            </a:r>
            <a:r>
              <a:rPr lang="en-US" sz="14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($1)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940175" y="5778747"/>
            <a:ext cx="2133600" cy="461665"/>
            <a:chOff x="4495800" y="6096000"/>
            <a:chExt cx="2133600" cy="461665"/>
          </a:xfrm>
        </p:grpSpPr>
        <p:sp>
          <p:nvSpPr>
            <p:cNvPr id="22" name="Text Box 10"/>
            <p:cNvSpPr txBox="1">
              <a:spLocks noChangeArrowheads="1"/>
            </p:cNvSpPr>
            <p:nvPr/>
          </p:nvSpPr>
          <p:spPr bwMode="auto">
            <a:xfrm>
              <a:off x="4495800" y="6096000"/>
              <a:ext cx="184467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Tahoma" charset="0"/>
                  <a:cs typeface="Tahoma" charset="0"/>
                </a:rPr>
                <a:t>e.g., if x is at address 0x12345678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 bwMode="auto">
            <a:xfrm>
              <a:off x="5967118" y="6400800"/>
              <a:ext cx="662282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231181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  <p:bldP spid="746504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080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Absolute (Direct) Addressing: </a:t>
            </a:r>
            <a:r>
              <a:rPr lang="en-US" sz="3200" dirty="0">
                <a:latin typeface="Tahoma" charset="0"/>
                <a:ea typeface="Tahoma"/>
              </a:rPr>
              <a:t>More detail</a:t>
            </a:r>
            <a:endParaRPr lang="en-US" dirty="0">
              <a:latin typeface="Tahoma" charset="0"/>
              <a:ea typeface="Tahoma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Tahoma" charset="0"/>
              <a:ea typeface="Tahoma"/>
            </a:endParaRPr>
          </a:p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Tahoma" charset="0"/>
              <a:ea typeface="Tahoma"/>
            </a:endParaRPr>
          </a:p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Tahoma" charset="0"/>
              <a:ea typeface="Tahoma"/>
            </a:endParaRPr>
          </a:p>
          <a:p>
            <a:pPr>
              <a:buFont typeface="Wingdings 2" charset="0"/>
              <a:buNone/>
              <a:defRPr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Tahoma" charset="0"/>
              <a:ea typeface="Tahom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0F827F-3519-F345-8462-4C7519B5525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39939" name="Text Box 4"/>
          <p:cNvSpPr txBox="1">
            <a:spLocks noChangeArrowheads="1"/>
          </p:cNvSpPr>
          <p:nvPr/>
        </p:nvSpPr>
        <p:spPr bwMode="auto">
          <a:xfrm>
            <a:off x="201481" y="900424"/>
            <a:ext cx="2114681" cy="295465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ja-JP" altLang="en-US">
                <a:latin typeface="Tahoma" charset="0"/>
                <a:cs typeface="Tahoma" charset="0"/>
              </a:rPr>
              <a:t>“</a:t>
            </a:r>
            <a:r>
              <a:rPr lang="en-US" altLang="ja-JP" dirty="0">
                <a:latin typeface="Tahoma" charset="0"/>
                <a:cs typeface="Tahoma" charset="0"/>
              </a:rPr>
              <a:t>C</a:t>
            </a:r>
            <a:r>
              <a:rPr lang="ja-JP" altLang="en-US">
                <a:latin typeface="Tahoma" charset="0"/>
                <a:cs typeface="Tahoma" charset="0"/>
              </a:rPr>
              <a:t>”</a:t>
            </a:r>
            <a:endParaRPr lang="en-US" altLang="ja-JP" dirty="0">
              <a:latin typeface="Tahoma" charset="0"/>
              <a:cs typeface="Tahoma" charset="0"/>
            </a:endParaRPr>
          </a:p>
          <a:p>
            <a:endParaRPr lang="en-US" sz="1800" dirty="0">
              <a:solidFill>
                <a:schemeClr val="accent2"/>
              </a:solidFill>
              <a:latin typeface="Courier New" charset="0"/>
              <a:cs typeface="Tahoma" charset="0"/>
            </a:endParaRPr>
          </a:p>
          <a:p>
            <a:r>
              <a:rPr lang="en-US" sz="18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int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x = 10;</a:t>
            </a:r>
          </a:p>
          <a:p>
            <a:endParaRPr lang="en-US" sz="1800" dirty="0">
              <a:solidFill>
                <a:schemeClr val="accent2"/>
              </a:solidFill>
              <a:latin typeface="Courier New" charset="0"/>
              <a:cs typeface="Tahoma" charset="0"/>
            </a:endParaRPr>
          </a:p>
          <a:p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main() {</a:t>
            </a:r>
          </a:p>
          <a:p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   x = x + 1;</a:t>
            </a:r>
          </a:p>
          <a:p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}</a:t>
            </a:r>
          </a:p>
          <a:p>
            <a:endParaRPr lang="en-US" sz="1800" dirty="0">
              <a:solidFill>
                <a:schemeClr val="accent2"/>
              </a:solidFill>
              <a:latin typeface="Courier New" charset="0"/>
              <a:cs typeface="Tahoma" charset="0"/>
            </a:endParaRPr>
          </a:p>
          <a:p>
            <a:endParaRPr lang="en-US" sz="1800" dirty="0">
              <a:solidFill>
                <a:schemeClr val="accent2"/>
              </a:solidFill>
              <a:latin typeface="Courier New" charset="0"/>
              <a:cs typeface="Tahoma" charset="0"/>
            </a:endParaRPr>
          </a:p>
          <a:p>
            <a:endParaRPr lang="en-US" sz="1800" dirty="0">
              <a:solidFill>
                <a:schemeClr val="accent2"/>
              </a:solidFill>
              <a:latin typeface="Courier New" charset="0"/>
              <a:cs typeface="Tahoma" charset="0"/>
            </a:endParaRP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2501900" y="900424"/>
            <a:ext cx="2900153" cy="295465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ja-JP" altLang="en-US">
                <a:latin typeface="Tahoma" charset="0"/>
                <a:cs typeface="Tahoma" charset="0"/>
              </a:rPr>
              <a:t>“</a:t>
            </a:r>
            <a:r>
              <a:rPr lang="en-US" altLang="ja-JP" dirty="0">
                <a:latin typeface="Tahoma" charset="0"/>
                <a:cs typeface="Tahoma" charset="0"/>
              </a:rPr>
              <a:t>MIPS Assembly</a:t>
            </a:r>
            <a:r>
              <a:rPr lang="ja-JP" altLang="en-US">
                <a:latin typeface="Tahoma" charset="0"/>
                <a:cs typeface="Tahoma" charset="0"/>
              </a:rPr>
              <a:t>”</a:t>
            </a:r>
            <a:endParaRPr lang="en-US" altLang="ja-JP" dirty="0">
              <a:latin typeface="Tahoma" charset="0"/>
              <a:cs typeface="Tahoma" charset="0"/>
            </a:endParaRPr>
          </a:p>
          <a:p>
            <a:endParaRPr lang="en-US" sz="1800" dirty="0">
              <a:solidFill>
                <a:schemeClr val="accent2"/>
              </a:solidFill>
              <a:latin typeface="Courier New" charset="0"/>
              <a:cs typeface="Tahoma" charset="0"/>
            </a:endParaRPr>
          </a:p>
          <a:p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.data</a:t>
            </a:r>
          </a:p>
          <a:p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x: .word 10</a:t>
            </a:r>
          </a:p>
          <a:p>
            <a:endParaRPr lang="en-US" sz="1800" dirty="0">
              <a:solidFill>
                <a:schemeClr val="accent2"/>
              </a:solidFill>
              <a:latin typeface="Courier New" charset="0"/>
              <a:cs typeface="Tahoma" charset="0"/>
            </a:endParaRPr>
          </a:p>
          <a:p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.text</a:t>
            </a:r>
          </a:p>
          <a:p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main:</a:t>
            </a:r>
          </a:p>
          <a:p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	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lw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  $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2,x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($0)</a:t>
            </a:r>
          </a:p>
          <a:p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	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addi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$2,$2,1</a:t>
            </a:r>
          </a:p>
          <a:p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	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sw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  $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2,x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($0)</a:t>
            </a:r>
          </a:p>
        </p:txBody>
      </p:sp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5638800" y="900424"/>
            <a:ext cx="3451586" cy="295465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ja-JP" altLang="en-US" dirty="0">
                <a:latin typeface="Tahoma" charset="0"/>
                <a:cs typeface="Tahoma" charset="0"/>
              </a:rPr>
              <a:t>“</a:t>
            </a:r>
            <a:r>
              <a:rPr lang="en-US" altLang="ja-JP" dirty="0">
                <a:latin typeface="Tahoma" charset="0"/>
                <a:cs typeface="Tahoma" charset="0"/>
              </a:rPr>
              <a:t>After Compilation</a:t>
            </a:r>
            <a:r>
              <a:rPr lang="ja-JP" altLang="en-US" dirty="0">
                <a:latin typeface="Tahoma" charset="0"/>
                <a:cs typeface="Tahoma" charset="0"/>
              </a:rPr>
              <a:t>”</a:t>
            </a:r>
            <a:endParaRPr lang="en-US" altLang="ja-JP" dirty="0">
              <a:latin typeface="Tahoma" charset="0"/>
              <a:cs typeface="Tahoma" charset="0"/>
            </a:endParaRPr>
          </a:p>
          <a:p>
            <a:endParaRPr lang="en-US" sz="1800" dirty="0">
              <a:solidFill>
                <a:schemeClr val="accent2"/>
              </a:solidFill>
              <a:latin typeface="Courier New" charset="0"/>
              <a:cs typeface="Tahoma" charset="0"/>
            </a:endParaRPr>
          </a:p>
          <a:p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.data </a:t>
            </a:r>
            <a:r>
              <a:rPr lang="en-US" sz="1800" dirty="0">
                <a:solidFill>
                  <a:schemeClr val="accent1"/>
                </a:solidFill>
                <a:latin typeface="Courier New" charset="0"/>
                <a:cs typeface="Tahoma" charset="0"/>
              </a:rPr>
              <a:t>0x0100</a:t>
            </a:r>
            <a:endParaRPr lang="en-US" sz="1800" dirty="0">
              <a:solidFill>
                <a:schemeClr val="accent2"/>
              </a:solidFill>
              <a:latin typeface="Courier New" charset="0"/>
              <a:cs typeface="Tahoma" charset="0"/>
            </a:endParaRPr>
          </a:p>
          <a:p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x: .word 10</a:t>
            </a:r>
          </a:p>
          <a:p>
            <a:endParaRPr lang="en-US" sz="1800" dirty="0">
              <a:solidFill>
                <a:schemeClr val="accent2"/>
              </a:solidFill>
              <a:latin typeface="Courier New" charset="0"/>
              <a:cs typeface="Tahoma" charset="0"/>
            </a:endParaRPr>
          </a:p>
          <a:p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.text</a:t>
            </a:r>
          </a:p>
          <a:p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main:</a:t>
            </a:r>
          </a:p>
          <a:p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	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lw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  $2,</a:t>
            </a:r>
            <a:r>
              <a:rPr lang="en-US" sz="1800" dirty="0">
                <a:solidFill>
                  <a:srgbClr val="A50021"/>
                </a:solidFill>
                <a:latin typeface="Courier New" charset="0"/>
                <a:cs typeface="Tahoma" charset="0"/>
              </a:rPr>
              <a:t>0x100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($0)</a:t>
            </a:r>
          </a:p>
          <a:p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	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addi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$2,$2,1</a:t>
            </a:r>
          </a:p>
          <a:p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	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sw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  $2,</a:t>
            </a:r>
            <a:r>
              <a:rPr lang="en-US" sz="1800" dirty="0">
                <a:solidFill>
                  <a:srgbClr val="A50021"/>
                </a:solidFill>
                <a:latin typeface="Courier New" charset="0"/>
                <a:cs typeface="Tahoma" charset="0"/>
              </a:rPr>
              <a:t>0x100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($0)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0" y="4572000"/>
            <a:ext cx="912177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2863" tIns="137148" rIns="182863" bIns="13714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charset="0"/>
              <a:buChar char="ã"/>
              <a:defRPr kumimoji="1" sz="280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ＭＳ Ｐゴシック" charset="0"/>
                <a:cs typeface="Tahom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charset="0"/>
              <a:buChar char="l"/>
              <a:defRPr kumimoji="1" sz="23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Tahoma"/>
                <a:cs typeface="Tahom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Ø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Tahoma"/>
                <a:cs typeface="Tahom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Tahoma"/>
                <a:cs typeface="Tahom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Tahoma"/>
                <a:cs typeface="Tahom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n-US" b="0" dirty="0">
                <a:effectLst/>
                <a:latin typeface="Tahoma" charset="0"/>
                <a:ea typeface="Tahoma"/>
              </a:rPr>
              <a:t>Assembler replaces “</a:t>
            </a:r>
            <a:r>
              <a:rPr lang="en-US" dirty="0">
                <a:effectLst/>
                <a:latin typeface="Courier New"/>
                <a:ea typeface="Tahoma"/>
                <a:cs typeface="Courier New"/>
              </a:rPr>
              <a:t>x</a:t>
            </a:r>
            <a:r>
              <a:rPr lang="en-US" b="0" dirty="0">
                <a:effectLst/>
                <a:latin typeface="Tahoma" charset="0"/>
                <a:ea typeface="Tahoma"/>
              </a:rPr>
              <a:t>” by its address</a:t>
            </a:r>
          </a:p>
          <a:p>
            <a:pPr lvl="1">
              <a:defRPr/>
            </a:pPr>
            <a:r>
              <a:rPr lang="en-US" b="0" dirty="0">
                <a:effectLst/>
                <a:latin typeface="Tahoma" charset="0"/>
              </a:rPr>
              <a:t>e.g., here the data part of the code (</a:t>
            </a:r>
            <a:r>
              <a:rPr lang="en-US" dirty="0">
                <a:effectLst/>
                <a:latin typeface="Courier New"/>
                <a:cs typeface="Courier New"/>
              </a:rPr>
              <a:t>.data</a:t>
            </a:r>
            <a:r>
              <a:rPr lang="en-US" b="0" dirty="0">
                <a:effectLst/>
                <a:latin typeface="Tahoma" charset="0"/>
              </a:rPr>
              <a:t>) starts at 0x100</a:t>
            </a:r>
          </a:p>
          <a:p>
            <a:pPr lvl="1">
              <a:defRPr/>
            </a:pPr>
            <a:r>
              <a:rPr lang="en-US" dirty="0">
                <a:effectLst/>
                <a:latin typeface="Courier New"/>
                <a:cs typeface="Courier New"/>
              </a:rPr>
              <a:t>x</a:t>
            </a:r>
            <a:r>
              <a:rPr lang="en-US" b="0" dirty="0">
                <a:effectLst/>
                <a:latin typeface="Tahoma" charset="0"/>
              </a:rPr>
              <a:t> is the first variable, so starts at 0x100</a:t>
            </a:r>
          </a:p>
          <a:p>
            <a:pPr lvl="2">
              <a:defRPr/>
            </a:pPr>
            <a:r>
              <a:rPr lang="en-US" b="0" dirty="0">
                <a:effectLst/>
                <a:latin typeface="Tahoma" charset="0"/>
              </a:rPr>
              <a:t>this mode works in MIPS only if the address fits in 16 bits</a:t>
            </a:r>
          </a:p>
        </p:txBody>
      </p:sp>
    </p:spTree>
    <p:extLst>
      <p:ext uri="{BB962C8B-B14F-4D97-AF65-F5344CB8AC3E}">
        <p14:creationId xmlns:p14="http://schemas.microsoft.com/office/powerpoint/2010/main" val="151254813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Last class</a:t>
            </a:r>
          </a:p>
          <a:p>
            <a:pPr lvl="1">
              <a:defRPr/>
            </a:pPr>
            <a:r>
              <a:rPr lang="en-US" dirty="0"/>
              <a:t>MIPS Instructions</a:t>
            </a:r>
          </a:p>
          <a:p>
            <a:pPr lvl="1">
              <a:defRPr/>
            </a:pPr>
            <a:r>
              <a:rPr lang="en-US" dirty="0"/>
              <a:t>How to use the MIPS Reference Card (Green Card)</a:t>
            </a:r>
          </a:p>
          <a:p>
            <a:pPr indent="-230188">
              <a:defRPr/>
            </a:pPr>
            <a:endParaRPr lang="en-US" dirty="0"/>
          </a:p>
          <a:p>
            <a:pPr indent="-230188">
              <a:defRPr/>
            </a:pPr>
            <a:r>
              <a:rPr lang="en-US" dirty="0"/>
              <a:t>Today</a:t>
            </a:r>
          </a:p>
          <a:p>
            <a:pPr lvl="1">
              <a:defRPr/>
            </a:pPr>
            <a:r>
              <a:rPr lang="en-US" dirty="0"/>
              <a:t>MIPS Instructions: Branching, Multiplication, Division, Logical</a:t>
            </a:r>
          </a:p>
          <a:p>
            <a:pPr lvl="1">
              <a:defRPr/>
            </a:pPr>
            <a:r>
              <a:rPr lang="en-US" dirty="0"/>
              <a:t>Accessing Memory</a:t>
            </a:r>
          </a:p>
          <a:p>
            <a:pPr lvl="1">
              <a:defRPr/>
            </a:pPr>
            <a:r>
              <a:rPr lang="en-US" dirty="0"/>
              <a:t>Addressing Modes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2BF03E29-55A7-0046-BD87-D82DE7715EE1}" type="slidenum">
              <a:rPr lang="en-US" sz="1400">
                <a:latin typeface="Arial Narrow" charset="0"/>
              </a:rPr>
              <a:pPr/>
              <a:t>2</a:t>
            </a:fld>
            <a:endParaRPr lang="en-US" sz="1400">
              <a:latin typeface="Arial Narrow" charset="0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8AE1A-4112-0D49-BEF0-D2B08E5FF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code do?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FD710-0F84-F94F-8EF0-61317F1EDE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0F827F-3519-F345-8462-4C7519B5525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82C2C892-78EB-3A4E-8CE3-40C0F74B1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37" y="2532063"/>
            <a:ext cx="2154238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ja-JP" altLang="en-US" sz="2000">
                <a:latin typeface="Tahoma" charset="0"/>
                <a:cs typeface="Tahoma" charset="0"/>
              </a:rPr>
              <a:t>“</a:t>
            </a:r>
            <a:r>
              <a:rPr lang="en-US" altLang="ja-JP" sz="2000" dirty="0">
                <a:latin typeface="Tahoma" charset="0"/>
                <a:cs typeface="Tahoma" charset="0"/>
              </a:rPr>
              <a:t>C</a:t>
            </a:r>
            <a:r>
              <a:rPr lang="ja-JP" altLang="en-US" sz="2000">
                <a:latin typeface="Tahoma" charset="0"/>
                <a:cs typeface="Tahoma" charset="0"/>
              </a:rPr>
              <a:t>”</a:t>
            </a:r>
            <a:endParaRPr lang="en-US" altLang="ja-JP" sz="1200" dirty="0">
              <a:solidFill>
                <a:schemeClr val="accent2"/>
              </a:solidFill>
              <a:latin typeface="Courier New" charset="0"/>
              <a:cs typeface="Tahoma" charset="0"/>
            </a:endParaRPr>
          </a:p>
          <a:p>
            <a:r>
              <a:rPr lang="en-US" sz="16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int</a:t>
            </a:r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x = 10;</a:t>
            </a:r>
          </a:p>
          <a:p>
            <a:endParaRPr lang="en-US" sz="1600" dirty="0">
              <a:solidFill>
                <a:schemeClr val="accent2"/>
              </a:solidFill>
              <a:latin typeface="Courier New" charset="0"/>
              <a:cs typeface="Tahoma" charset="0"/>
            </a:endParaRP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main() {</a:t>
            </a: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   </a:t>
            </a:r>
            <a:r>
              <a:rPr lang="en-US" sz="16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int</a:t>
            </a:r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*y = &amp;x;</a:t>
            </a: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   *y = 2;</a:t>
            </a: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03FC4D-C68A-C04A-BC37-3B413F7F6066}"/>
              </a:ext>
            </a:extLst>
          </p:cNvPr>
          <p:cNvSpPr txBox="1"/>
          <p:nvPr/>
        </p:nvSpPr>
        <p:spPr>
          <a:xfrm>
            <a:off x="3657599" y="2209800"/>
            <a:ext cx="5257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 </a:t>
            </a:r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en-US" b="0" dirty="0"/>
              <a:t> is the address of the value, which is 10</a:t>
            </a:r>
          </a:p>
          <a:p>
            <a:endParaRPr lang="en-US" b="0" dirty="0"/>
          </a:p>
          <a:p>
            <a:r>
              <a:rPr lang="en-US" dirty="0">
                <a:solidFill>
                  <a:srgbClr val="C00000"/>
                </a:solidFill>
              </a:rPr>
              <a:t>&amp;x</a:t>
            </a:r>
            <a:r>
              <a:rPr lang="en-US" b="0" dirty="0"/>
              <a:t> is the address of the pointer that contains the address of the value</a:t>
            </a:r>
          </a:p>
          <a:p>
            <a:endParaRPr lang="en-US" b="0" dirty="0"/>
          </a:p>
          <a:p>
            <a:r>
              <a:rPr lang="en-US" dirty="0">
                <a:solidFill>
                  <a:srgbClr val="C00000"/>
                </a:solidFill>
              </a:rPr>
              <a:t>*y</a:t>
            </a:r>
            <a:r>
              <a:rPr lang="en-US" b="0" dirty="0"/>
              <a:t> is the value</a:t>
            </a:r>
          </a:p>
        </p:txBody>
      </p:sp>
    </p:spTree>
    <p:extLst>
      <p:ext uri="{BB962C8B-B14F-4D97-AF65-F5344CB8AC3E}">
        <p14:creationId xmlns:p14="http://schemas.microsoft.com/office/powerpoint/2010/main" val="8065629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080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Indirect Addressing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>
                <a:latin typeface="Tahoma" charset="0"/>
                <a:ea typeface="Tahoma"/>
              </a:rPr>
              <a:t>What we want: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The contents at a memory</a:t>
            </a:r>
            <a:br>
              <a:rPr lang="en-US" sz="2000" dirty="0">
                <a:latin typeface="Tahoma" charset="0"/>
              </a:rPr>
            </a:br>
            <a:r>
              <a:rPr lang="en-US" sz="2000" dirty="0">
                <a:latin typeface="Tahoma" charset="0"/>
              </a:rPr>
              <a:t> address held in a register</a:t>
            </a:r>
          </a:p>
          <a:p>
            <a:pPr>
              <a:defRPr/>
            </a:pPr>
            <a:r>
              <a:rPr lang="en-US" sz="2400" dirty="0">
                <a:latin typeface="Tahoma" charset="0"/>
                <a:ea typeface="Tahoma"/>
              </a:rPr>
              <a:t>Examples</a:t>
            </a:r>
          </a:p>
          <a:p>
            <a:pPr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>
              <a:defRPr/>
            </a:pPr>
            <a:r>
              <a:rPr lang="en-US" sz="2400" dirty="0">
                <a:solidFill>
                  <a:srgbClr val="C00000"/>
                </a:solidFill>
                <a:latin typeface="Tahoma" charset="0"/>
                <a:ea typeface="Tahoma"/>
              </a:rPr>
              <a:t>Warning</a:t>
            </a:r>
            <a:endParaRPr lang="en-US" sz="2400" dirty="0">
              <a:solidFill>
                <a:srgbClr val="C00000"/>
              </a:solidFill>
              <a:latin typeface="Tahoma" charset="0"/>
            </a:endParaRP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You must make sure that the register contains a valid address</a:t>
            </a:r>
            <a:br>
              <a:rPr lang="en-US" sz="2000" dirty="0">
                <a:latin typeface="Tahoma" charset="0"/>
              </a:rPr>
            </a:br>
            <a:r>
              <a:rPr lang="en-US" sz="2000" dirty="0">
                <a:latin typeface="Tahoma" charset="0"/>
              </a:rPr>
              <a:t>(double, word, or short aligned as required)</a:t>
            </a:r>
          </a:p>
          <a:p>
            <a:pPr lvl="1">
              <a:buFontTx/>
              <a:buNone/>
              <a:defRPr/>
            </a:pPr>
            <a:endParaRPr lang="en-US" sz="2000" dirty="0">
              <a:latin typeface="Tahom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0F827F-3519-F345-8462-4C7519B5525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1987" name="Text Box 4"/>
          <p:cNvSpPr txBox="1">
            <a:spLocks noChangeArrowheads="1"/>
          </p:cNvSpPr>
          <p:nvPr/>
        </p:nvSpPr>
        <p:spPr bwMode="auto">
          <a:xfrm>
            <a:off x="414337" y="2532063"/>
            <a:ext cx="2154238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ja-JP" altLang="en-US" sz="2000">
                <a:latin typeface="Tahoma" charset="0"/>
                <a:cs typeface="Tahoma" charset="0"/>
              </a:rPr>
              <a:t>“</a:t>
            </a:r>
            <a:r>
              <a:rPr lang="en-US" altLang="ja-JP" sz="2000" dirty="0">
                <a:latin typeface="Tahoma" charset="0"/>
                <a:cs typeface="Tahoma" charset="0"/>
              </a:rPr>
              <a:t>C</a:t>
            </a:r>
            <a:r>
              <a:rPr lang="ja-JP" altLang="en-US" sz="2000">
                <a:latin typeface="Tahoma" charset="0"/>
                <a:cs typeface="Tahoma" charset="0"/>
              </a:rPr>
              <a:t>”</a:t>
            </a:r>
            <a:endParaRPr lang="en-US" altLang="ja-JP" sz="1200" dirty="0">
              <a:solidFill>
                <a:schemeClr val="accent2"/>
              </a:solidFill>
              <a:latin typeface="Courier New" charset="0"/>
              <a:cs typeface="Tahoma" charset="0"/>
            </a:endParaRPr>
          </a:p>
          <a:p>
            <a:r>
              <a:rPr lang="en-US" sz="16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int</a:t>
            </a:r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x = 10;</a:t>
            </a:r>
          </a:p>
          <a:p>
            <a:endParaRPr lang="en-US" sz="1600" dirty="0">
              <a:solidFill>
                <a:schemeClr val="accent2"/>
              </a:solidFill>
              <a:latin typeface="Courier New" charset="0"/>
              <a:cs typeface="Tahoma" charset="0"/>
            </a:endParaRP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main() {</a:t>
            </a: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   </a:t>
            </a:r>
            <a:r>
              <a:rPr lang="en-US" sz="16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int</a:t>
            </a:r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*y = &amp;x;</a:t>
            </a: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   *y = 2;</a:t>
            </a: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}</a:t>
            </a:r>
          </a:p>
        </p:txBody>
      </p:sp>
      <p:sp>
        <p:nvSpPr>
          <p:cNvPr id="41988" name="Text Box 5"/>
          <p:cNvSpPr txBox="1">
            <a:spLocks noChangeArrowheads="1"/>
          </p:cNvSpPr>
          <p:nvPr/>
        </p:nvSpPr>
        <p:spPr bwMode="auto">
          <a:xfrm>
            <a:off x="3755232" y="2286000"/>
            <a:ext cx="2708275" cy="237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ja-JP" altLang="en-US" sz="2000">
                <a:latin typeface="Tahoma" charset="0"/>
                <a:cs typeface="Tahoma" charset="0"/>
              </a:rPr>
              <a:t>“</a:t>
            </a:r>
            <a:r>
              <a:rPr lang="en-US" altLang="ja-JP" sz="2000" dirty="0">
                <a:latin typeface="Tahoma" charset="0"/>
                <a:cs typeface="Tahoma" charset="0"/>
              </a:rPr>
              <a:t>MIPS Assembly</a:t>
            </a:r>
            <a:r>
              <a:rPr lang="ja-JP" altLang="en-US" sz="2000">
                <a:latin typeface="Tahoma" charset="0"/>
                <a:cs typeface="Tahoma" charset="0"/>
              </a:rPr>
              <a:t>”</a:t>
            </a:r>
            <a:endParaRPr lang="en-US" altLang="ja-JP" sz="2000" dirty="0">
              <a:latin typeface="Tahoma" charset="0"/>
              <a:cs typeface="Tahoma" charset="0"/>
            </a:endParaRP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.data</a:t>
            </a: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x: .word   10</a:t>
            </a:r>
          </a:p>
          <a:p>
            <a:endParaRPr lang="en-US" sz="1600" dirty="0">
              <a:solidFill>
                <a:schemeClr val="accent2"/>
              </a:solidFill>
              <a:latin typeface="Courier New" charset="0"/>
              <a:cs typeface="Tahoma" charset="0"/>
            </a:endParaRP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.text</a:t>
            </a: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main:</a:t>
            </a: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	</a:t>
            </a:r>
            <a:r>
              <a:rPr lang="en-US" sz="1600" dirty="0">
                <a:solidFill>
                  <a:schemeClr val="accent1"/>
                </a:solidFill>
                <a:latin typeface="Courier New" charset="0"/>
                <a:cs typeface="Tahoma" charset="0"/>
              </a:rPr>
              <a:t>la</a:t>
            </a:r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  $</a:t>
            </a:r>
            <a:r>
              <a:rPr lang="en-US" sz="16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2,x</a:t>
            </a:r>
            <a:endParaRPr lang="en-US" sz="1600" dirty="0">
              <a:solidFill>
                <a:schemeClr val="accent2"/>
              </a:solidFill>
              <a:latin typeface="Courier New" charset="0"/>
              <a:cs typeface="Tahoma" charset="0"/>
            </a:endParaRP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	</a:t>
            </a:r>
            <a:r>
              <a:rPr lang="en-US" sz="16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addi</a:t>
            </a:r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$3,$0,2</a:t>
            </a: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	</a:t>
            </a:r>
            <a:r>
              <a:rPr lang="en-US" sz="16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sw</a:t>
            </a:r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  $3,0($2)</a:t>
            </a:r>
          </a:p>
        </p:txBody>
      </p:sp>
      <p:sp>
        <p:nvSpPr>
          <p:cNvPr id="748550" name="Text Box 6"/>
          <p:cNvSpPr txBox="1">
            <a:spLocks noChangeArrowheads="1"/>
          </p:cNvSpPr>
          <p:nvPr/>
        </p:nvSpPr>
        <p:spPr bwMode="auto">
          <a:xfrm>
            <a:off x="6477000" y="2878138"/>
            <a:ext cx="25241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1600">
                <a:solidFill>
                  <a:schemeClr val="accent2"/>
                </a:solidFill>
                <a:latin typeface="Courier New" charset="0"/>
                <a:cs typeface="Tahoma" charset="0"/>
              </a:rPr>
              <a:t>lui  $2,xhighbits</a:t>
            </a:r>
          </a:p>
          <a:p>
            <a:r>
              <a:rPr lang="en-US" sz="1600">
                <a:solidFill>
                  <a:schemeClr val="accent2"/>
                </a:solidFill>
                <a:latin typeface="Courier New" charset="0"/>
                <a:cs typeface="Tahoma" charset="0"/>
              </a:rPr>
              <a:t>ori  $2,$2,xlowbits</a:t>
            </a:r>
          </a:p>
        </p:txBody>
      </p:sp>
      <p:sp>
        <p:nvSpPr>
          <p:cNvPr id="748552" name="Text Box 8"/>
          <p:cNvSpPr txBox="1">
            <a:spLocks noChangeArrowheads="1"/>
          </p:cNvSpPr>
          <p:nvPr/>
        </p:nvSpPr>
        <p:spPr bwMode="auto">
          <a:xfrm>
            <a:off x="6369556" y="774462"/>
            <a:ext cx="2570162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altLang="ja-JP" sz="1400" b="0" dirty="0">
                <a:latin typeface="Tahoma" charset="0"/>
                <a:cs typeface="Tahoma" charset="0"/>
              </a:rPr>
              <a:t>la: load address</a:t>
            </a:r>
          </a:p>
          <a:p>
            <a:r>
              <a:rPr lang="en-US" altLang="ja-JP" sz="1400" b="0" dirty="0">
                <a:latin typeface="Tahoma" charset="0"/>
                <a:cs typeface="Tahoma" charset="0"/>
              </a:rPr>
              <a:t>“la” is not a  real instruction, </a:t>
            </a:r>
          </a:p>
          <a:p>
            <a:r>
              <a:rPr lang="en-US" sz="1400" b="0" dirty="0">
                <a:latin typeface="Tahoma" charset="0"/>
                <a:cs typeface="Tahoma" charset="0"/>
              </a:rPr>
              <a:t>It’</a:t>
            </a:r>
            <a:r>
              <a:rPr lang="en-US" altLang="ja-JP" sz="1400" b="0" dirty="0">
                <a:latin typeface="Tahoma" charset="0"/>
                <a:cs typeface="Tahoma" charset="0"/>
              </a:rPr>
              <a:t>s a convenient </a:t>
            </a:r>
            <a:r>
              <a:rPr lang="en-US" altLang="ja-JP" sz="1400" b="0" i="1" dirty="0" err="1">
                <a:solidFill>
                  <a:srgbClr val="A50021"/>
                </a:solidFill>
                <a:latin typeface="Tahoma" charset="0"/>
                <a:cs typeface="Tahoma" charset="0"/>
              </a:rPr>
              <a:t>pseudoinstruction</a:t>
            </a:r>
            <a:r>
              <a:rPr lang="en-US" altLang="ja-JP" sz="1400" b="0" i="1" dirty="0">
                <a:solidFill>
                  <a:srgbClr val="A50021"/>
                </a:solidFill>
                <a:latin typeface="Tahoma" charset="0"/>
                <a:cs typeface="Tahoma" charset="0"/>
              </a:rPr>
              <a:t> </a:t>
            </a:r>
            <a:r>
              <a:rPr lang="en-US" altLang="ja-JP" sz="1400" b="0" dirty="0">
                <a:latin typeface="Tahoma" charset="0"/>
                <a:cs typeface="Tahoma" charset="0"/>
              </a:rPr>
              <a:t>that constructs a constant via either a 1 instruction  or</a:t>
            </a:r>
            <a:br>
              <a:rPr lang="en-US" altLang="ja-JP" sz="1400" b="0" dirty="0">
                <a:latin typeface="Tahoma" charset="0"/>
                <a:cs typeface="Tahoma" charset="0"/>
              </a:rPr>
            </a:br>
            <a:r>
              <a:rPr lang="en-US" altLang="ja-JP" sz="1400" b="0" dirty="0">
                <a:latin typeface="Tahoma" charset="0"/>
                <a:cs typeface="Tahoma" charset="0"/>
              </a:rPr>
              <a:t>2 instruction sequence</a:t>
            </a:r>
            <a:endParaRPr lang="en-US" sz="1400" b="0" dirty="0">
              <a:latin typeface="Tahoma" charset="0"/>
              <a:cs typeface="Tahoma" charset="0"/>
            </a:endParaRPr>
          </a:p>
        </p:txBody>
      </p:sp>
      <p:sp>
        <p:nvSpPr>
          <p:cNvPr id="748553" name="Text Box 9"/>
          <p:cNvSpPr txBox="1">
            <a:spLocks noChangeArrowheads="1"/>
          </p:cNvSpPr>
          <p:nvPr/>
        </p:nvSpPr>
        <p:spPr bwMode="auto">
          <a:xfrm>
            <a:off x="6477000" y="2451100"/>
            <a:ext cx="16621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1600">
                <a:solidFill>
                  <a:schemeClr val="accent2"/>
                </a:solidFill>
                <a:latin typeface="Courier New" charset="0"/>
                <a:cs typeface="Tahoma" charset="0"/>
              </a:rPr>
              <a:t>ori  $2,$0,x</a:t>
            </a:r>
          </a:p>
        </p:txBody>
      </p:sp>
      <p:sp>
        <p:nvSpPr>
          <p:cNvPr id="2" name="Freeform 1"/>
          <p:cNvSpPr>
            <a:spLocks/>
          </p:cNvSpPr>
          <p:nvPr/>
        </p:nvSpPr>
        <p:spPr bwMode="auto">
          <a:xfrm>
            <a:off x="5181600" y="2676525"/>
            <a:ext cx="1271588" cy="1285875"/>
          </a:xfrm>
          <a:custGeom>
            <a:avLst/>
            <a:gdLst>
              <a:gd name="T0" fmla="*/ 0 w 1355938"/>
              <a:gd name="T1" fmla="*/ 985987 h 1681786"/>
              <a:gd name="T2" fmla="*/ 467568 w 1355938"/>
              <a:gd name="T3" fmla="*/ 342077 h 1681786"/>
              <a:gd name="T4" fmla="*/ 1191548 w 1355938"/>
              <a:gd name="T5" fmla="*/ 0 h 168178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55938" h="1681786">
                <a:moveTo>
                  <a:pt x="0" y="1681786"/>
                </a:moveTo>
                <a:cubicBezTo>
                  <a:pt x="153043" y="1272780"/>
                  <a:pt x="306087" y="863774"/>
                  <a:pt x="532077" y="583477"/>
                </a:cubicBezTo>
                <a:cubicBezTo>
                  <a:pt x="758067" y="303180"/>
                  <a:pt x="1355938" y="0"/>
                  <a:pt x="1355938" y="0"/>
                </a:cubicBezTo>
              </a:path>
            </a:pathLst>
          </a:custGeom>
          <a:noFill/>
          <a:ln w="28575" cmpd="sng">
            <a:solidFill>
              <a:srgbClr val="A5002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>
            <a:spAutoFit/>
          </a:bodyPr>
          <a:lstStyle/>
          <a:p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181600" y="3124200"/>
            <a:ext cx="1295400" cy="838200"/>
          </a:xfrm>
          <a:custGeom>
            <a:avLst/>
            <a:gdLst>
              <a:gd name="T0" fmla="*/ 0 w 1355938"/>
              <a:gd name="T1" fmla="*/ 62105 h 1681786"/>
              <a:gd name="T2" fmla="*/ 520270 w 1355938"/>
              <a:gd name="T3" fmla="*/ 21547 h 1681786"/>
              <a:gd name="T4" fmla="*/ 1325848 w 1355938"/>
              <a:gd name="T5" fmla="*/ 0 h 168178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55938" h="1681786">
                <a:moveTo>
                  <a:pt x="0" y="1681786"/>
                </a:moveTo>
                <a:cubicBezTo>
                  <a:pt x="153043" y="1272780"/>
                  <a:pt x="306087" y="863774"/>
                  <a:pt x="532077" y="583477"/>
                </a:cubicBezTo>
                <a:cubicBezTo>
                  <a:pt x="758067" y="303180"/>
                  <a:pt x="1355938" y="0"/>
                  <a:pt x="1355938" y="0"/>
                </a:cubicBezTo>
              </a:path>
            </a:pathLst>
          </a:custGeom>
          <a:noFill/>
          <a:ln w="28575" cmpd="sng">
            <a:solidFill>
              <a:srgbClr val="A5002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>
            <a:spAutoFit/>
          </a:bodyPr>
          <a:lstStyle/>
          <a:p>
            <a:endParaRPr lang="en-US"/>
          </a:p>
        </p:txBody>
      </p:sp>
      <p:sp>
        <p:nvSpPr>
          <p:cNvPr id="41995" name="Text Box 8"/>
          <p:cNvSpPr txBox="1">
            <a:spLocks noChangeArrowheads="1"/>
          </p:cNvSpPr>
          <p:nvPr/>
        </p:nvSpPr>
        <p:spPr bwMode="auto">
          <a:xfrm>
            <a:off x="6365875" y="3886200"/>
            <a:ext cx="2570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altLang="ja-JP" sz="1400" b="0">
                <a:latin typeface="Tahoma" charset="0"/>
                <a:cs typeface="Tahoma" charset="0"/>
              </a:rPr>
              <a:t>$2 performs the role of y, i.e., it is a pointer to x</a:t>
            </a:r>
            <a:endParaRPr lang="en-US" sz="1400" b="0">
              <a:latin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0907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48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48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8550" grpId="0"/>
      <p:bldP spid="748552" grpId="0"/>
      <p:bldP spid="748553" grpId="0"/>
      <p:bldP spid="2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080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Note on </a:t>
            </a:r>
            <a:r>
              <a:rPr lang="en-US" b="1" dirty="0">
                <a:latin typeface="Courier New"/>
                <a:ea typeface="Tahoma"/>
                <a:cs typeface="Courier New"/>
              </a:rPr>
              <a:t>la</a:t>
            </a:r>
            <a:r>
              <a:rPr lang="en-US" dirty="0">
                <a:latin typeface="Tahoma" charset="0"/>
                <a:ea typeface="Tahoma"/>
              </a:rPr>
              <a:t> </a:t>
            </a:r>
            <a:r>
              <a:rPr lang="en-US" dirty="0" err="1">
                <a:latin typeface="Tahoma" charset="0"/>
                <a:ea typeface="Tahoma"/>
              </a:rPr>
              <a:t>pseudoinstruction</a:t>
            </a:r>
            <a:endParaRPr lang="en-US" dirty="0">
              <a:latin typeface="Tahoma" charset="0"/>
              <a:ea typeface="Tahoma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latin typeface="Courier New"/>
                <a:ea typeface="Tahoma"/>
                <a:cs typeface="Courier New"/>
              </a:rPr>
              <a:t>la</a:t>
            </a:r>
            <a:r>
              <a:rPr lang="en-US" dirty="0">
                <a:latin typeface="Tahoma" charset="0"/>
                <a:ea typeface="Tahoma"/>
              </a:rPr>
              <a:t> is a </a:t>
            </a:r>
            <a:r>
              <a:rPr lang="en-US" dirty="0" err="1">
                <a:latin typeface="Tahoma" charset="0"/>
                <a:ea typeface="Tahoma"/>
              </a:rPr>
              <a:t>pseudoinstruction</a:t>
            </a:r>
            <a:r>
              <a:rPr lang="en-US" dirty="0">
                <a:latin typeface="Tahoma" charset="0"/>
                <a:ea typeface="Tahoma"/>
              </a:rPr>
              <a:t>:  </a:t>
            </a:r>
            <a:r>
              <a:rPr lang="en-US" b="1" dirty="0">
                <a:latin typeface="Courier New"/>
                <a:ea typeface="Tahoma"/>
                <a:cs typeface="Courier New"/>
              </a:rPr>
              <a:t>la $r, x</a:t>
            </a:r>
          </a:p>
          <a:p>
            <a:pPr lvl="1">
              <a:defRPr/>
            </a:pPr>
            <a:r>
              <a:rPr lang="en-US" dirty="0">
                <a:latin typeface="Tahoma" charset="0"/>
              </a:rPr>
              <a:t>stands for “load the address of” variable </a:t>
            </a:r>
            <a:r>
              <a:rPr lang="en-US" b="1" dirty="0">
                <a:latin typeface="Courier New"/>
                <a:cs typeface="Courier New"/>
              </a:rPr>
              <a:t>x</a:t>
            </a:r>
            <a:r>
              <a:rPr lang="en-US" dirty="0">
                <a:latin typeface="Tahoma" charset="0"/>
              </a:rPr>
              <a:t> into register </a:t>
            </a:r>
            <a:r>
              <a:rPr lang="en-US" b="1" dirty="0">
                <a:latin typeface="Courier New"/>
                <a:cs typeface="Courier New"/>
              </a:rPr>
              <a:t>r</a:t>
            </a:r>
          </a:p>
          <a:p>
            <a:pPr lvl="1">
              <a:defRPr/>
            </a:pPr>
            <a:r>
              <a:rPr lang="en-US" dirty="0">
                <a:latin typeface="Tahoma" charset="0"/>
              </a:rPr>
              <a:t>not an actual MIPS instruction</a:t>
            </a:r>
          </a:p>
          <a:p>
            <a:pPr lvl="1">
              <a:defRPr/>
            </a:pPr>
            <a:r>
              <a:rPr lang="en-US" dirty="0">
                <a:latin typeface="Tahoma" charset="0"/>
              </a:rPr>
              <a:t>but broken down by the assembler into actual instructions</a:t>
            </a:r>
          </a:p>
          <a:p>
            <a:pPr lvl="2">
              <a:defRPr/>
            </a:pPr>
            <a:r>
              <a:rPr lang="en-US" dirty="0">
                <a:latin typeface="Tahoma" charset="0"/>
              </a:rPr>
              <a:t>if address of x is small (fits within 16 bits), then a single </a:t>
            </a:r>
            <a:r>
              <a:rPr lang="en-US" b="1" dirty="0" err="1">
                <a:solidFill>
                  <a:srgbClr val="009900"/>
                </a:solidFill>
                <a:latin typeface="Courier New"/>
                <a:cs typeface="Courier New"/>
              </a:rPr>
              <a:t>ori</a:t>
            </a:r>
            <a:endParaRPr lang="en-US" b="1" dirty="0">
              <a:solidFill>
                <a:srgbClr val="009900"/>
              </a:solidFill>
              <a:latin typeface="Courier New"/>
              <a:cs typeface="Courier New"/>
            </a:endParaRPr>
          </a:p>
          <a:p>
            <a:pPr lvl="3">
              <a:defRPr/>
            </a:pPr>
            <a:r>
              <a:rPr lang="en-US" dirty="0">
                <a:latin typeface="Tahoma" charset="0"/>
              </a:rPr>
              <a:t>one could also use a single </a:t>
            </a:r>
            <a:r>
              <a:rPr lang="en-US" b="1" dirty="0" err="1">
                <a:solidFill>
                  <a:srgbClr val="009900"/>
                </a:solidFill>
                <a:latin typeface="Courier New"/>
                <a:cs typeface="Courier New"/>
              </a:rPr>
              <a:t>addiu</a:t>
            </a:r>
            <a:endParaRPr lang="en-US" b="1" dirty="0">
              <a:solidFill>
                <a:srgbClr val="009900"/>
              </a:solidFill>
              <a:latin typeface="Courier New"/>
              <a:cs typeface="Courier New"/>
            </a:endParaRPr>
          </a:p>
          <a:p>
            <a:pPr lvl="2">
              <a:defRPr/>
            </a:pPr>
            <a:r>
              <a:rPr lang="en-US" dirty="0">
                <a:latin typeface="Tahoma" charset="0"/>
              </a:rPr>
              <a:t>if address of x is larger, use the </a:t>
            </a:r>
            <a:r>
              <a:rPr lang="en-US" b="1" dirty="0" err="1">
                <a:solidFill>
                  <a:srgbClr val="009900"/>
                </a:solidFill>
                <a:latin typeface="Courier New"/>
                <a:cs typeface="Courier New"/>
              </a:rPr>
              <a:t>lui</a:t>
            </a:r>
            <a:r>
              <a:rPr lang="en-US" b="1" dirty="0">
                <a:solidFill>
                  <a:srgbClr val="009900"/>
                </a:solidFill>
                <a:latin typeface="Courier New"/>
                <a:cs typeface="Courier New"/>
              </a:rPr>
              <a:t> + </a:t>
            </a:r>
            <a:r>
              <a:rPr lang="en-US" b="1" dirty="0" err="1">
                <a:solidFill>
                  <a:srgbClr val="009900"/>
                </a:solidFill>
                <a:latin typeface="Courier New"/>
                <a:cs typeface="Courier New"/>
              </a:rPr>
              <a:t>ori</a:t>
            </a:r>
            <a:r>
              <a:rPr lang="en-US" dirty="0">
                <a:latin typeface="Tahoma" charset="0"/>
              </a:rPr>
              <a:t> combo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0F827F-3519-F345-8462-4C7519B5525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4035" name="Text Box 5"/>
          <p:cNvSpPr txBox="1">
            <a:spLocks noChangeArrowheads="1"/>
          </p:cNvSpPr>
          <p:nvPr/>
        </p:nvSpPr>
        <p:spPr bwMode="auto">
          <a:xfrm>
            <a:off x="1524000" y="3690938"/>
            <a:ext cx="2708275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ja-JP" altLang="en-US" sz="2000">
                <a:latin typeface="Tahoma" charset="0"/>
                <a:cs typeface="Tahoma" charset="0"/>
              </a:rPr>
              <a:t>“</a:t>
            </a:r>
            <a:r>
              <a:rPr lang="en-US" altLang="ja-JP" sz="2000" dirty="0">
                <a:latin typeface="Tahoma" charset="0"/>
                <a:cs typeface="Tahoma" charset="0"/>
              </a:rPr>
              <a:t>MIPS Assembly</a:t>
            </a:r>
            <a:r>
              <a:rPr lang="ja-JP" altLang="en-US" sz="2000">
                <a:latin typeface="Tahoma" charset="0"/>
                <a:cs typeface="Tahoma" charset="0"/>
              </a:rPr>
              <a:t>”</a:t>
            </a:r>
            <a:endParaRPr lang="en-US" altLang="ja-JP" sz="2000" dirty="0">
              <a:latin typeface="Tahoma" charset="0"/>
              <a:cs typeface="Tahoma" charset="0"/>
            </a:endParaRP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.data</a:t>
            </a: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x: .word   10</a:t>
            </a:r>
          </a:p>
          <a:p>
            <a:endParaRPr lang="en-US" sz="1600" dirty="0">
              <a:solidFill>
                <a:schemeClr val="accent2"/>
              </a:solidFill>
              <a:latin typeface="Courier New" charset="0"/>
              <a:cs typeface="Tahoma" charset="0"/>
            </a:endParaRPr>
          </a:p>
          <a:p>
            <a:endParaRPr lang="en-US" sz="1600" dirty="0">
              <a:solidFill>
                <a:schemeClr val="accent2"/>
              </a:solidFill>
              <a:latin typeface="Courier New" charset="0"/>
              <a:cs typeface="Tahoma" charset="0"/>
            </a:endParaRP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.text</a:t>
            </a: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.global main</a:t>
            </a: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main:</a:t>
            </a: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	la   $</a:t>
            </a:r>
            <a:r>
              <a:rPr lang="en-US" sz="16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2,x</a:t>
            </a:r>
            <a:endParaRPr lang="en-US" sz="1600" dirty="0">
              <a:solidFill>
                <a:schemeClr val="accent2"/>
              </a:solidFill>
              <a:latin typeface="Courier New" charset="0"/>
              <a:cs typeface="Tahoma" charset="0"/>
            </a:endParaRP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	</a:t>
            </a:r>
            <a:r>
              <a:rPr lang="en-US" sz="16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addi</a:t>
            </a:r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$3,$0,2</a:t>
            </a: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	</a:t>
            </a:r>
            <a:r>
              <a:rPr lang="en-US" sz="16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sw</a:t>
            </a:r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  $3,0($2)</a:t>
            </a:r>
          </a:p>
        </p:txBody>
      </p:sp>
      <p:sp>
        <p:nvSpPr>
          <p:cNvPr id="748550" name="Text Box 6"/>
          <p:cNvSpPr txBox="1">
            <a:spLocks noChangeArrowheads="1"/>
          </p:cNvSpPr>
          <p:nvPr/>
        </p:nvSpPr>
        <p:spPr bwMode="auto">
          <a:xfrm>
            <a:off x="6845155" y="5369936"/>
            <a:ext cx="22780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16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lui</a:t>
            </a:r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 $</a:t>
            </a:r>
            <a:r>
              <a:rPr lang="en-US" sz="16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2,</a:t>
            </a:r>
            <a:r>
              <a:rPr lang="en-US" sz="1600" dirty="0" err="1">
                <a:solidFill>
                  <a:srgbClr val="A50021"/>
                </a:solidFill>
                <a:latin typeface="Courier New" charset="0"/>
                <a:cs typeface="Tahoma" charset="0"/>
              </a:rPr>
              <a:t>0x8000</a:t>
            </a:r>
            <a:endParaRPr lang="en-US" sz="1600" dirty="0">
              <a:solidFill>
                <a:srgbClr val="A50021"/>
              </a:solidFill>
              <a:latin typeface="Courier New" charset="0"/>
              <a:cs typeface="Tahoma" charset="0"/>
            </a:endParaRPr>
          </a:p>
          <a:p>
            <a:r>
              <a:rPr lang="en-US" sz="16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ori</a:t>
            </a:r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 $2,$</a:t>
            </a:r>
            <a:r>
              <a:rPr lang="en-US" sz="16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2,</a:t>
            </a:r>
            <a:r>
              <a:rPr lang="en-US" sz="1600" dirty="0" err="1">
                <a:solidFill>
                  <a:srgbClr val="A50021"/>
                </a:solidFill>
                <a:latin typeface="Courier New" charset="0"/>
                <a:cs typeface="Tahoma" charset="0"/>
              </a:rPr>
              <a:t>0x0010</a:t>
            </a:r>
            <a:endParaRPr lang="en-US" sz="1600" dirty="0">
              <a:solidFill>
                <a:srgbClr val="A50021"/>
              </a:solidFill>
              <a:latin typeface="Courier New" charset="0"/>
              <a:cs typeface="Tahoma" charset="0"/>
            </a:endParaRPr>
          </a:p>
        </p:txBody>
      </p:sp>
      <p:sp>
        <p:nvSpPr>
          <p:cNvPr id="748553" name="Text Box 9"/>
          <p:cNvSpPr txBox="1">
            <a:spLocks noChangeArrowheads="1"/>
          </p:cNvSpPr>
          <p:nvPr/>
        </p:nvSpPr>
        <p:spPr bwMode="auto">
          <a:xfrm>
            <a:off x="6248400" y="3932238"/>
            <a:ext cx="21542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1600">
                <a:solidFill>
                  <a:schemeClr val="accent2"/>
                </a:solidFill>
                <a:latin typeface="Courier New" charset="0"/>
                <a:cs typeface="Tahoma" charset="0"/>
              </a:rPr>
              <a:t>ori  $2,$0,</a:t>
            </a:r>
            <a:r>
              <a:rPr lang="en-US" sz="1600">
                <a:solidFill>
                  <a:srgbClr val="A50021"/>
                </a:solidFill>
                <a:latin typeface="Courier New" charset="0"/>
                <a:cs typeface="Tahoma" charset="0"/>
              </a:rPr>
              <a:t>0x100</a:t>
            </a:r>
          </a:p>
        </p:txBody>
      </p:sp>
      <p:sp>
        <p:nvSpPr>
          <p:cNvPr id="2" name="Freeform 1"/>
          <p:cNvSpPr>
            <a:spLocks/>
          </p:cNvSpPr>
          <p:nvPr/>
        </p:nvSpPr>
        <p:spPr bwMode="auto">
          <a:xfrm>
            <a:off x="2963863" y="4157663"/>
            <a:ext cx="2751137" cy="1682750"/>
          </a:xfrm>
          <a:custGeom>
            <a:avLst/>
            <a:gdLst>
              <a:gd name="T0" fmla="*/ 0 w 1355938"/>
              <a:gd name="T1" fmla="*/ 1688546 h 1681786"/>
              <a:gd name="T2" fmla="*/ 152800656 w 1355938"/>
              <a:gd name="T3" fmla="*/ 585822 h 1681786"/>
              <a:gd name="T4" fmla="*/ 389395439 w 1355938"/>
              <a:gd name="T5" fmla="*/ 0 h 168178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55938" h="1681786">
                <a:moveTo>
                  <a:pt x="0" y="1681786"/>
                </a:moveTo>
                <a:cubicBezTo>
                  <a:pt x="153043" y="1272780"/>
                  <a:pt x="306087" y="863774"/>
                  <a:pt x="532077" y="583477"/>
                </a:cubicBezTo>
                <a:cubicBezTo>
                  <a:pt x="758067" y="303180"/>
                  <a:pt x="1355938" y="0"/>
                  <a:pt x="1355938" y="0"/>
                </a:cubicBezTo>
              </a:path>
            </a:pathLst>
          </a:custGeom>
          <a:noFill/>
          <a:ln w="28575" cmpd="sng">
            <a:solidFill>
              <a:srgbClr val="A5002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>
            <a:spAutoFit/>
          </a:bodyPr>
          <a:lstStyle/>
          <a:p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2971800" y="5486400"/>
            <a:ext cx="1806720" cy="342900"/>
          </a:xfrm>
          <a:custGeom>
            <a:avLst/>
            <a:gdLst>
              <a:gd name="T0" fmla="*/ 0 w 1355938"/>
              <a:gd name="T1" fmla="*/ 132425 h 1681786"/>
              <a:gd name="T2" fmla="*/ 149319050 w 1355938"/>
              <a:gd name="T3" fmla="*/ 45944 h 1681786"/>
              <a:gd name="T4" fmla="*/ 380522916 w 1355938"/>
              <a:gd name="T5" fmla="*/ 0 h 168178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55938" h="1681786">
                <a:moveTo>
                  <a:pt x="0" y="1681786"/>
                </a:moveTo>
                <a:cubicBezTo>
                  <a:pt x="153043" y="1272780"/>
                  <a:pt x="306087" y="863774"/>
                  <a:pt x="532077" y="583477"/>
                </a:cubicBezTo>
                <a:cubicBezTo>
                  <a:pt x="758067" y="303180"/>
                  <a:pt x="1355938" y="0"/>
                  <a:pt x="1355938" y="0"/>
                </a:cubicBezTo>
              </a:path>
            </a:pathLst>
          </a:custGeom>
          <a:noFill/>
          <a:ln w="28575" cmpd="sng">
            <a:solidFill>
              <a:srgbClr val="A5002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b">
            <a:spAutoFit/>
          </a:bodyPr>
          <a:lstStyle/>
          <a:p>
            <a:endParaRPr lang="en-US"/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4179526" y="4032549"/>
            <a:ext cx="9239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1600" dirty="0" err="1">
                <a:solidFill>
                  <a:schemeClr val="accent1"/>
                </a:solidFill>
                <a:latin typeface="Courier New" charset="0"/>
                <a:cs typeface="Tahoma" charset="0"/>
              </a:rPr>
              <a:t>0x0100</a:t>
            </a:r>
            <a:endParaRPr lang="en-US" sz="1600" dirty="0">
              <a:solidFill>
                <a:schemeClr val="accent1"/>
              </a:solidFill>
              <a:latin typeface="Courier New" charset="0"/>
              <a:cs typeface="Tahoma" charset="0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4986338" y="5369936"/>
            <a:ext cx="1416050" cy="3381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dirty="0">
                <a:solidFill>
                  <a:schemeClr val="accent1"/>
                </a:solidFill>
                <a:latin typeface="Courier New" charset="0"/>
                <a:cs typeface="Tahoma" charset="0"/>
              </a:rPr>
              <a:t>0x80000010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3FC951-B786-5842-8712-7997DC88E48C}"/>
              </a:ext>
            </a:extLst>
          </p:cNvPr>
          <p:cNvSpPr txBox="1"/>
          <p:nvPr/>
        </p:nvSpPr>
        <p:spPr>
          <a:xfrm>
            <a:off x="4919663" y="5048259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0" dirty="0"/>
              <a:t>if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A204C4-9159-724D-B6E7-C73F934B4D09}"/>
              </a:ext>
            </a:extLst>
          </p:cNvPr>
          <p:cNvSpPr txBox="1"/>
          <p:nvPr/>
        </p:nvSpPr>
        <p:spPr>
          <a:xfrm>
            <a:off x="4135464" y="3802368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0" dirty="0"/>
              <a:t>if</a:t>
            </a:r>
          </a:p>
        </p:txBody>
      </p:sp>
    </p:spTree>
    <p:extLst>
      <p:ext uri="{BB962C8B-B14F-4D97-AF65-F5344CB8AC3E}">
        <p14:creationId xmlns:p14="http://schemas.microsoft.com/office/powerpoint/2010/main" val="17381199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48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48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8550" grpId="0"/>
      <p:bldP spid="748553" grpId="0"/>
      <p:bldP spid="2" grpId="0" animBg="1"/>
      <p:bldP spid="11" grpId="0" animBg="1"/>
      <p:bldP spid="12" grpId="0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Displacement Addressing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708025"/>
            <a:ext cx="8763000" cy="5845175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latin typeface="Tahoma" charset="0"/>
                <a:ea typeface="Tahoma"/>
              </a:rPr>
              <a:t>What we want: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contents of a memory location at an </a:t>
            </a:r>
            <a:r>
              <a:rPr lang="en-US" sz="2000" u="sng" dirty="0">
                <a:solidFill>
                  <a:schemeClr val="accent2"/>
                </a:solidFill>
                <a:latin typeface="Tahoma" charset="0"/>
              </a:rPr>
              <a:t>offset relative to a register</a:t>
            </a:r>
          </a:p>
          <a:p>
            <a:pPr lvl="2">
              <a:defRPr/>
            </a:pPr>
            <a:r>
              <a:rPr lang="en-US" sz="1800" dirty="0">
                <a:latin typeface="Tahoma" charset="0"/>
              </a:rPr>
              <a:t>the address that is the sum of a constant and a register value</a:t>
            </a:r>
          </a:p>
          <a:p>
            <a:pPr>
              <a:defRPr/>
            </a:pPr>
            <a:r>
              <a:rPr lang="en-US" sz="2400" dirty="0">
                <a:latin typeface="Tahoma" charset="0"/>
                <a:ea typeface="Tahoma"/>
              </a:rPr>
              <a:t>Example:</a:t>
            </a:r>
          </a:p>
          <a:p>
            <a:pPr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 marL="0" indent="0">
              <a:buFont typeface="Wingdings 2" charset="0"/>
              <a:buNone/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 marL="0" indent="0">
              <a:buFont typeface="Wingdings 2" charset="0"/>
              <a:buNone/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 marL="0" indent="0">
              <a:buFont typeface="Wingdings 2" charset="0"/>
              <a:buNone/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>
              <a:defRPr/>
            </a:pPr>
            <a:r>
              <a:rPr lang="en-US" sz="2400" dirty="0">
                <a:latin typeface="Tahoma" charset="0"/>
                <a:ea typeface="Tahoma"/>
              </a:rPr>
              <a:t>Remember: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Must multiply (shift) the </a:t>
            </a:r>
            <a:r>
              <a:rPr lang="ja-JP" altLang="en-US" sz="2000" dirty="0">
                <a:latin typeface="Tahoma" charset="0"/>
              </a:rPr>
              <a:t>“</a:t>
            </a:r>
            <a:r>
              <a:rPr lang="en-US" sz="2000" dirty="0">
                <a:latin typeface="Tahoma" charset="0"/>
              </a:rPr>
              <a:t>index</a:t>
            </a:r>
            <a:r>
              <a:rPr lang="ja-JP" altLang="en-US" sz="2000" dirty="0">
                <a:latin typeface="Tahoma" charset="0"/>
              </a:rPr>
              <a:t>”</a:t>
            </a:r>
            <a:r>
              <a:rPr lang="en-US" sz="2000" dirty="0">
                <a:latin typeface="Tahoma" charset="0"/>
              </a:rPr>
              <a:t> to be properly aligned</a:t>
            </a:r>
          </a:p>
          <a:p>
            <a:pPr lvl="1">
              <a:buFontTx/>
              <a:buNone/>
              <a:defRPr/>
            </a:pPr>
            <a:endParaRPr lang="en-US" sz="2000" dirty="0">
              <a:latin typeface="Tahom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0F827F-3519-F345-8462-4C7519B5525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1562100" y="2984500"/>
            <a:ext cx="1908175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ja-JP" altLang="en-US" sz="2000">
                <a:latin typeface="Tahoma" charset="0"/>
                <a:cs typeface="Tahoma" charset="0"/>
              </a:rPr>
              <a:t>“</a:t>
            </a:r>
            <a:r>
              <a:rPr lang="en-US" altLang="ja-JP" sz="2000">
                <a:latin typeface="Tahoma" charset="0"/>
                <a:cs typeface="Tahoma" charset="0"/>
              </a:rPr>
              <a:t>C</a:t>
            </a:r>
            <a:r>
              <a:rPr lang="ja-JP" altLang="en-US" sz="2000">
                <a:latin typeface="Tahoma" charset="0"/>
                <a:cs typeface="Tahoma" charset="0"/>
              </a:rPr>
              <a:t>”</a:t>
            </a:r>
            <a:endParaRPr lang="en-US" altLang="ja-JP" sz="1200">
              <a:solidFill>
                <a:schemeClr val="accent2"/>
              </a:solidFill>
              <a:latin typeface="Courier New" charset="0"/>
              <a:cs typeface="Tahoma" charset="0"/>
            </a:endParaRPr>
          </a:p>
          <a:p>
            <a:r>
              <a:rPr lang="en-US" sz="1600">
                <a:solidFill>
                  <a:schemeClr val="accent2"/>
                </a:solidFill>
                <a:latin typeface="Courier New" charset="0"/>
                <a:cs typeface="Tahoma" charset="0"/>
              </a:rPr>
              <a:t>int a[5];</a:t>
            </a:r>
          </a:p>
          <a:p>
            <a:endParaRPr lang="en-US" sz="1600">
              <a:solidFill>
                <a:schemeClr val="accent2"/>
              </a:solidFill>
              <a:latin typeface="Courier New" charset="0"/>
              <a:cs typeface="Tahoma" charset="0"/>
            </a:endParaRPr>
          </a:p>
          <a:p>
            <a:r>
              <a:rPr lang="en-US" sz="1600">
                <a:solidFill>
                  <a:schemeClr val="accent2"/>
                </a:solidFill>
                <a:latin typeface="Courier New" charset="0"/>
                <a:cs typeface="Tahoma" charset="0"/>
              </a:rPr>
              <a:t>main() {</a:t>
            </a:r>
          </a:p>
          <a:p>
            <a:r>
              <a:rPr lang="en-US" sz="1600">
                <a:solidFill>
                  <a:schemeClr val="accent2"/>
                </a:solidFill>
                <a:latin typeface="Courier New" charset="0"/>
                <a:cs typeface="Tahoma" charset="0"/>
              </a:rPr>
              <a:t>    int i = 3; </a:t>
            </a:r>
          </a:p>
          <a:p>
            <a:r>
              <a:rPr lang="en-US" sz="1600">
                <a:solidFill>
                  <a:schemeClr val="accent2"/>
                </a:solidFill>
                <a:latin typeface="Courier New" charset="0"/>
                <a:cs typeface="Tahoma" charset="0"/>
              </a:rPr>
              <a:t>    a[i] = 2;</a:t>
            </a:r>
          </a:p>
          <a:p>
            <a:r>
              <a:rPr lang="en-US" sz="1600">
                <a:solidFill>
                  <a:schemeClr val="accent2"/>
                </a:solidFill>
                <a:latin typeface="Courier New" charset="0"/>
                <a:cs typeface="Tahoma" charset="0"/>
              </a:rPr>
              <a:t>}</a:t>
            </a:r>
          </a:p>
        </p:txBody>
      </p:sp>
      <p:sp>
        <p:nvSpPr>
          <p:cNvPr id="46084" name="Text Box 5"/>
          <p:cNvSpPr txBox="1">
            <a:spLocks noChangeArrowheads="1"/>
          </p:cNvSpPr>
          <p:nvPr/>
        </p:nvSpPr>
        <p:spPr bwMode="auto">
          <a:xfrm>
            <a:off x="4253706" y="2984500"/>
            <a:ext cx="3878263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ja-JP" altLang="en-US" sz="2000">
                <a:latin typeface="Tahoma" charset="0"/>
                <a:cs typeface="Tahoma" charset="0"/>
              </a:rPr>
              <a:t>“</a:t>
            </a:r>
            <a:r>
              <a:rPr lang="en-US" altLang="ja-JP" sz="2000" dirty="0">
                <a:latin typeface="Tahoma" charset="0"/>
                <a:cs typeface="Tahoma" charset="0"/>
              </a:rPr>
              <a:t>MIPS Assembly</a:t>
            </a:r>
            <a:r>
              <a:rPr lang="ja-JP" altLang="en-US" sz="2000">
                <a:latin typeface="Tahoma" charset="0"/>
                <a:cs typeface="Tahoma" charset="0"/>
              </a:rPr>
              <a:t>”</a:t>
            </a:r>
            <a:endParaRPr lang="en-US" altLang="ja-JP" sz="2000" dirty="0">
              <a:latin typeface="Tahoma" charset="0"/>
              <a:cs typeface="Tahoma" charset="0"/>
            </a:endParaRP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.data</a:t>
            </a: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a: .space   20</a:t>
            </a:r>
          </a:p>
          <a:p>
            <a:endParaRPr lang="en-US" sz="1600" dirty="0">
              <a:solidFill>
                <a:schemeClr val="accent2"/>
              </a:solidFill>
              <a:latin typeface="Courier New" charset="0"/>
              <a:cs typeface="Tahoma" charset="0"/>
            </a:endParaRPr>
          </a:p>
          <a:p>
            <a:endParaRPr lang="en-US" sz="1600" dirty="0">
              <a:solidFill>
                <a:schemeClr val="accent2"/>
              </a:solidFill>
              <a:latin typeface="Courier New" charset="0"/>
              <a:cs typeface="Tahoma" charset="0"/>
            </a:endParaRP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.text</a:t>
            </a: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main:</a:t>
            </a: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   </a:t>
            </a:r>
            <a:r>
              <a:rPr lang="en-US" sz="16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addi</a:t>
            </a:r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$2,$0,3  // </a:t>
            </a:r>
            <a:r>
              <a:rPr lang="en-US" sz="16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i</a:t>
            </a:r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in $2</a:t>
            </a: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   </a:t>
            </a:r>
            <a:r>
              <a:rPr lang="en-US" sz="16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addi</a:t>
            </a:r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$3,$0,2</a:t>
            </a: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   </a:t>
            </a:r>
            <a:r>
              <a:rPr lang="en-US" sz="16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sll</a:t>
            </a:r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 $1,$2,2  // </a:t>
            </a:r>
            <a:r>
              <a:rPr lang="en-US" sz="16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i</a:t>
            </a:r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*4 in $1</a:t>
            </a: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   </a:t>
            </a:r>
            <a:r>
              <a:rPr lang="en-US" sz="16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sw</a:t>
            </a:r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  $</a:t>
            </a:r>
            <a:r>
              <a:rPr lang="en-US" sz="16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3,a</a:t>
            </a:r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($1)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6192837" y="3273924"/>
            <a:ext cx="2362200" cy="1103312"/>
            <a:chOff x="3504" y="1609"/>
            <a:chExt cx="1488" cy="695"/>
          </a:xfrm>
        </p:grpSpPr>
        <p:pic>
          <p:nvPicPr>
            <p:cNvPr id="46086" name="Picture 11" descr="MCj00787100000[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04" y="1803"/>
              <a:ext cx="410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087" name="Text Box 12"/>
            <p:cNvSpPr txBox="1">
              <a:spLocks noChangeArrowheads="1"/>
            </p:cNvSpPr>
            <p:nvPr/>
          </p:nvSpPr>
          <p:spPr bwMode="auto">
            <a:xfrm>
              <a:off x="4034" y="1609"/>
              <a:ext cx="958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1200" b="0" dirty="0">
                  <a:latin typeface="Tahoma" charset="0"/>
                  <a:cs typeface="Tahoma" charset="0"/>
                </a:rPr>
                <a:t>Allocates  space for a 5 uninitialized integers (20-bytes)</a:t>
              </a:r>
            </a:p>
          </p:txBody>
        </p:sp>
        <p:sp>
          <p:nvSpPr>
            <p:cNvPr id="46088" name="Line 13"/>
            <p:cNvSpPr>
              <a:spLocks noChangeShapeType="1"/>
            </p:cNvSpPr>
            <p:nvPr/>
          </p:nvSpPr>
          <p:spPr bwMode="auto">
            <a:xfrm flipV="1">
              <a:off x="3866" y="1749"/>
              <a:ext cx="118" cy="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D1CE4C8-B21F-3143-940B-99C0CBB3842C}"/>
              </a:ext>
            </a:extLst>
          </p:cNvPr>
          <p:cNvGraphicFramePr>
            <a:graphicFrameLocks noGrp="1"/>
          </p:cNvGraphicFramePr>
          <p:nvPr/>
        </p:nvGraphicFramePr>
        <p:xfrm>
          <a:off x="3124200" y="2026647"/>
          <a:ext cx="4204495" cy="81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899">
                  <a:extLst>
                    <a:ext uri="{9D8B030D-6E8A-4147-A177-3AD203B41FA5}">
                      <a16:colId xmlns:a16="http://schemas.microsoft.com/office/drawing/2014/main" val="2688829547"/>
                    </a:ext>
                  </a:extLst>
                </a:gridCol>
                <a:gridCol w="840899">
                  <a:extLst>
                    <a:ext uri="{9D8B030D-6E8A-4147-A177-3AD203B41FA5}">
                      <a16:colId xmlns:a16="http://schemas.microsoft.com/office/drawing/2014/main" val="2765770257"/>
                    </a:ext>
                  </a:extLst>
                </a:gridCol>
                <a:gridCol w="840899">
                  <a:extLst>
                    <a:ext uri="{9D8B030D-6E8A-4147-A177-3AD203B41FA5}">
                      <a16:colId xmlns:a16="http://schemas.microsoft.com/office/drawing/2014/main" val="4008955040"/>
                    </a:ext>
                  </a:extLst>
                </a:gridCol>
                <a:gridCol w="840899">
                  <a:extLst>
                    <a:ext uri="{9D8B030D-6E8A-4147-A177-3AD203B41FA5}">
                      <a16:colId xmlns:a16="http://schemas.microsoft.com/office/drawing/2014/main" val="2304524151"/>
                    </a:ext>
                  </a:extLst>
                </a:gridCol>
                <a:gridCol w="840899">
                  <a:extLst>
                    <a:ext uri="{9D8B030D-6E8A-4147-A177-3AD203B41FA5}">
                      <a16:colId xmlns:a16="http://schemas.microsoft.com/office/drawing/2014/main" val="1837947270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743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3-0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490034"/>
                  </a:ext>
                </a:extLst>
              </a:tr>
            </a:tbl>
          </a:graphicData>
        </a:graphic>
      </p:graphicFrame>
      <p:sp>
        <p:nvSpPr>
          <p:cNvPr id="5" name="Donut 4">
            <a:extLst>
              <a:ext uri="{FF2B5EF4-FFF2-40B4-BE49-F238E27FC236}">
                <a16:creationId xmlns:a16="http://schemas.microsoft.com/office/drawing/2014/main" id="{C90AACE8-9FBE-4945-B133-FDDA260278FE}"/>
              </a:ext>
            </a:extLst>
          </p:cNvPr>
          <p:cNvSpPr/>
          <p:nvPr/>
        </p:nvSpPr>
        <p:spPr bwMode="auto">
          <a:xfrm>
            <a:off x="4343400" y="2315126"/>
            <a:ext cx="457200" cy="530671"/>
          </a:xfrm>
          <a:prstGeom prst="donut">
            <a:avLst>
              <a:gd name="adj" fmla="val 6959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494058EE-F9EB-5245-9B7C-96820B2D225B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4604467" y="2828054"/>
            <a:ext cx="2431413" cy="2428079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848295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4" grpId="0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080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Tahoma"/>
              </a:rPr>
              <a:t>Displacement Addressing: </a:t>
            </a:r>
            <a:r>
              <a:rPr lang="en-US" sz="3600" dirty="0">
                <a:latin typeface="Tahoma" charset="0"/>
                <a:ea typeface="Tahoma"/>
              </a:rPr>
              <a:t>2</a:t>
            </a:r>
            <a:r>
              <a:rPr lang="en-US" sz="3600" baseline="30000" dirty="0">
                <a:latin typeface="Tahoma" charset="0"/>
                <a:ea typeface="Tahoma"/>
              </a:rPr>
              <a:t>nd</a:t>
            </a:r>
            <a:r>
              <a:rPr lang="en-US" sz="3600" dirty="0">
                <a:latin typeface="Tahoma" charset="0"/>
                <a:ea typeface="Tahoma"/>
              </a:rPr>
              <a:t> example</a:t>
            </a:r>
            <a:endParaRPr lang="en-US" dirty="0">
              <a:latin typeface="Tahoma" charset="0"/>
              <a:ea typeface="Tahoma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>
                <a:latin typeface="Tahoma" charset="0"/>
                <a:ea typeface="Tahoma"/>
              </a:rPr>
              <a:t>What we want: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The contents of a memory location at an offset relative to a register</a:t>
            </a:r>
          </a:p>
          <a:p>
            <a:pPr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>
              <a:defRPr/>
            </a:pPr>
            <a:r>
              <a:rPr lang="en-US" sz="2400" dirty="0">
                <a:latin typeface="Tahoma" charset="0"/>
                <a:ea typeface="Tahoma"/>
              </a:rPr>
              <a:t>Example:</a:t>
            </a:r>
          </a:p>
          <a:p>
            <a:pPr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 marL="0" indent="0">
              <a:buFont typeface="Wingdings 2" charset="0"/>
              <a:buNone/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 marL="0" indent="0">
              <a:buFont typeface="Wingdings 2" charset="0"/>
              <a:buNone/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 marL="0" indent="0">
              <a:buFont typeface="Wingdings 2" charset="0"/>
              <a:buNone/>
              <a:defRPr/>
            </a:pPr>
            <a:endParaRPr lang="en-US" sz="2400" dirty="0">
              <a:latin typeface="Tahoma" charset="0"/>
              <a:ea typeface="Tahoma"/>
            </a:endParaRPr>
          </a:p>
          <a:p>
            <a:pPr>
              <a:defRPr/>
            </a:pPr>
            <a:r>
              <a:rPr lang="en-US" sz="2400" dirty="0">
                <a:latin typeface="Tahoma" charset="0"/>
                <a:ea typeface="Tahoma"/>
              </a:rPr>
              <a:t>Note: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offsets to the various fields within a structure are constants known to the assembler/compiler</a:t>
            </a:r>
          </a:p>
          <a:p>
            <a:pPr lvl="1">
              <a:buFontTx/>
              <a:buNone/>
              <a:defRPr/>
            </a:pPr>
            <a:endParaRPr lang="en-US" sz="2000" dirty="0">
              <a:latin typeface="Tahom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0F827F-3519-F345-8462-4C7519B5525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8131" name="Text Box 4"/>
          <p:cNvSpPr txBox="1">
            <a:spLocks noChangeArrowheads="1"/>
          </p:cNvSpPr>
          <p:nvPr/>
        </p:nvSpPr>
        <p:spPr bwMode="auto">
          <a:xfrm>
            <a:off x="1530017" y="2617787"/>
            <a:ext cx="19081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ja-JP" altLang="en-US" sz="2000">
                <a:latin typeface="Tahoma" charset="0"/>
                <a:cs typeface="Tahoma" charset="0"/>
              </a:rPr>
              <a:t>“</a:t>
            </a:r>
            <a:r>
              <a:rPr lang="en-US" altLang="ja-JP" sz="2000" dirty="0">
                <a:latin typeface="Tahoma" charset="0"/>
                <a:cs typeface="Tahoma" charset="0"/>
              </a:rPr>
              <a:t>C</a:t>
            </a:r>
            <a:r>
              <a:rPr lang="ja-JP" altLang="en-US" sz="2000">
                <a:latin typeface="Tahoma" charset="0"/>
                <a:cs typeface="Tahoma" charset="0"/>
              </a:rPr>
              <a:t>”</a:t>
            </a:r>
            <a:endParaRPr lang="en-US" altLang="ja-JP" sz="1200" dirty="0">
              <a:solidFill>
                <a:schemeClr val="accent2"/>
              </a:solidFill>
              <a:latin typeface="Courier New" charset="0"/>
              <a:cs typeface="Tahoma" charset="0"/>
            </a:endParaRP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struct p { </a:t>
            </a: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  </a:t>
            </a:r>
            <a:r>
              <a:rPr lang="en-US" sz="16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int</a:t>
            </a:r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x, y; }</a:t>
            </a:r>
          </a:p>
          <a:p>
            <a:endParaRPr lang="en-US" sz="1600" dirty="0">
              <a:solidFill>
                <a:schemeClr val="accent2"/>
              </a:solidFill>
              <a:latin typeface="Courier New" charset="0"/>
              <a:cs typeface="Tahoma" charset="0"/>
            </a:endParaRP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main() {</a:t>
            </a: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   </a:t>
            </a:r>
            <a:r>
              <a:rPr lang="en-US" sz="16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p.x</a:t>
            </a:r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= 13; </a:t>
            </a: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   </a:t>
            </a:r>
            <a:r>
              <a:rPr lang="en-US" sz="1600" dirty="0" err="1">
                <a:solidFill>
                  <a:schemeClr val="accent2"/>
                </a:solidFill>
                <a:latin typeface="Courier New" charset="0"/>
                <a:cs typeface="Tahoma" charset="0"/>
              </a:rPr>
              <a:t>p.y</a:t>
            </a:r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 = 12;</a:t>
            </a:r>
          </a:p>
          <a:p>
            <a:r>
              <a:rPr lang="en-US" sz="1600" dirty="0">
                <a:solidFill>
                  <a:schemeClr val="accent2"/>
                </a:solidFill>
                <a:latin typeface="Courier New" charset="0"/>
                <a:cs typeface="Tahoma" charset="0"/>
              </a:rPr>
              <a:t>}</a:t>
            </a:r>
          </a:p>
        </p:txBody>
      </p:sp>
      <p:sp>
        <p:nvSpPr>
          <p:cNvPr id="48132" name="Text Box 5"/>
          <p:cNvSpPr txBox="1">
            <a:spLocks noChangeArrowheads="1"/>
          </p:cNvSpPr>
          <p:nvPr/>
        </p:nvSpPr>
        <p:spPr bwMode="auto">
          <a:xfrm>
            <a:off x="4267200" y="2209800"/>
            <a:ext cx="2428875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ja-JP" altLang="en-US" sz="2000">
                <a:latin typeface="Tahoma" charset="0"/>
                <a:cs typeface="Tahoma" charset="0"/>
              </a:rPr>
              <a:t>“</a:t>
            </a:r>
            <a:r>
              <a:rPr lang="en-US" altLang="ja-JP" sz="2000">
                <a:latin typeface="Tahoma" charset="0"/>
                <a:cs typeface="Tahoma" charset="0"/>
              </a:rPr>
              <a:t>MIPS Assembly</a:t>
            </a:r>
            <a:r>
              <a:rPr lang="ja-JP" altLang="en-US" sz="2000">
                <a:latin typeface="Tahoma" charset="0"/>
                <a:cs typeface="Tahoma" charset="0"/>
              </a:rPr>
              <a:t>”</a:t>
            </a:r>
            <a:endParaRPr lang="en-US" altLang="ja-JP" sz="2000">
              <a:latin typeface="Tahoma" charset="0"/>
              <a:cs typeface="Tahoma" charset="0"/>
            </a:endParaRPr>
          </a:p>
          <a:p>
            <a:r>
              <a:rPr lang="en-US" sz="1600">
                <a:solidFill>
                  <a:schemeClr val="accent2"/>
                </a:solidFill>
                <a:latin typeface="Courier New" charset="0"/>
                <a:cs typeface="Tahoma" charset="0"/>
              </a:rPr>
              <a:t>.data</a:t>
            </a:r>
          </a:p>
          <a:p>
            <a:r>
              <a:rPr lang="en-US" sz="1600">
                <a:solidFill>
                  <a:schemeClr val="accent2"/>
                </a:solidFill>
                <a:latin typeface="Courier New" charset="0"/>
                <a:cs typeface="Tahoma" charset="0"/>
              </a:rPr>
              <a:t>p: .space 8</a:t>
            </a:r>
          </a:p>
          <a:p>
            <a:endParaRPr lang="en-US" sz="1600">
              <a:solidFill>
                <a:schemeClr val="accent2"/>
              </a:solidFill>
              <a:latin typeface="Courier New" charset="0"/>
              <a:cs typeface="Tahoma" charset="0"/>
            </a:endParaRPr>
          </a:p>
          <a:p>
            <a:r>
              <a:rPr lang="en-US" sz="1600">
                <a:solidFill>
                  <a:schemeClr val="accent2"/>
                </a:solidFill>
                <a:latin typeface="Courier New" charset="0"/>
                <a:cs typeface="Tahoma" charset="0"/>
              </a:rPr>
              <a:t>.text</a:t>
            </a:r>
          </a:p>
          <a:p>
            <a:r>
              <a:rPr lang="en-US" sz="1600">
                <a:solidFill>
                  <a:schemeClr val="accent2"/>
                </a:solidFill>
                <a:latin typeface="Courier New" charset="0"/>
                <a:cs typeface="Tahoma" charset="0"/>
              </a:rPr>
              <a:t>main:</a:t>
            </a:r>
          </a:p>
          <a:p>
            <a:r>
              <a:rPr lang="en-US" sz="1600">
                <a:solidFill>
                  <a:schemeClr val="accent2"/>
                </a:solidFill>
                <a:latin typeface="Courier New" charset="0"/>
                <a:cs typeface="Tahoma" charset="0"/>
              </a:rPr>
              <a:t>    la   $1,p</a:t>
            </a:r>
          </a:p>
          <a:p>
            <a:r>
              <a:rPr lang="en-US" sz="1600">
                <a:solidFill>
                  <a:schemeClr val="accent2"/>
                </a:solidFill>
                <a:latin typeface="Courier New" charset="0"/>
                <a:cs typeface="Tahoma" charset="0"/>
              </a:rPr>
              <a:t>    addi $2,$0,13</a:t>
            </a:r>
          </a:p>
          <a:p>
            <a:r>
              <a:rPr lang="en-US" sz="1600">
                <a:solidFill>
                  <a:schemeClr val="accent2"/>
                </a:solidFill>
                <a:latin typeface="Courier New" charset="0"/>
                <a:cs typeface="Tahoma" charset="0"/>
              </a:rPr>
              <a:t>    sw   $2,0($1)</a:t>
            </a:r>
          </a:p>
          <a:p>
            <a:r>
              <a:rPr lang="en-US" sz="1600">
                <a:solidFill>
                  <a:schemeClr val="accent2"/>
                </a:solidFill>
                <a:latin typeface="Courier New" charset="0"/>
                <a:cs typeface="Tahoma" charset="0"/>
              </a:rPr>
              <a:t>    addi $2,$0,12</a:t>
            </a:r>
          </a:p>
          <a:p>
            <a:r>
              <a:rPr lang="en-US" sz="1600">
                <a:solidFill>
                  <a:schemeClr val="accent2"/>
                </a:solidFill>
                <a:latin typeface="Courier New" charset="0"/>
                <a:cs typeface="Tahoma" charset="0"/>
              </a:rPr>
              <a:t>    sw   $2,4($1)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481430" y="2487612"/>
            <a:ext cx="2209800" cy="1066800"/>
            <a:chOff x="3504" y="1632"/>
            <a:chExt cx="1392" cy="672"/>
          </a:xfrm>
        </p:grpSpPr>
        <p:pic>
          <p:nvPicPr>
            <p:cNvPr id="48134" name="Picture 7" descr="MCj00787100000[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04" y="1803"/>
              <a:ext cx="410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135" name="Text Box 8"/>
            <p:cNvSpPr txBox="1">
              <a:spLocks noChangeArrowheads="1"/>
            </p:cNvSpPr>
            <p:nvPr/>
          </p:nvSpPr>
          <p:spPr bwMode="auto">
            <a:xfrm>
              <a:off x="3974" y="1632"/>
              <a:ext cx="922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1200" b="0" dirty="0">
                  <a:latin typeface="Tahoma" charset="0"/>
                  <a:cs typeface="Tahoma" charset="0"/>
                </a:rPr>
                <a:t>Allocates  space for 2 uninitialized integers (8-bytes)</a:t>
              </a:r>
            </a:p>
            <a:p>
              <a:endParaRPr lang="en-US" sz="1200" b="0" dirty="0">
                <a:latin typeface="Tahoma" charset="0"/>
                <a:cs typeface="Tahoma" charset="0"/>
              </a:endParaRPr>
            </a:p>
          </p:txBody>
        </p:sp>
        <p:sp>
          <p:nvSpPr>
            <p:cNvPr id="48136" name="Line 9"/>
            <p:cNvSpPr>
              <a:spLocks noChangeShapeType="1"/>
            </p:cNvSpPr>
            <p:nvPr/>
          </p:nvSpPr>
          <p:spPr bwMode="auto">
            <a:xfrm flipV="1">
              <a:off x="3866" y="1755"/>
              <a:ext cx="125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54173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7878"/>
          </a:xfrm>
        </p:spPr>
        <p:txBody>
          <a:bodyPr/>
          <a:lstStyle/>
          <a:p>
            <a:r>
              <a:rPr lang="en-US" dirty="0"/>
              <a:t>Practice Problem: Store offsets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variable A is stored at </a:t>
            </a:r>
            <a:r>
              <a:rPr lang="en-US" sz="2400" b="1" dirty="0">
                <a:solidFill>
                  <a:schemeClr val="accent2"/>
                </a:solidFill>
              </a:rPr>
              <a:t>memory address 24</a:t>
            </a:r>
            <a:r>
              <a:rPr lang="en-US" sz="2400" dirty="0"/>
              <a:t>. We want to change its value to 512. Which of the following combinations of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R5</a:t>
            </a:r>
            <a:r>
              <a:rPr lang="en-US" sz="2400" dirty="0"/>
              <a:t>, </a:t>
            </a:r>
            <a:r>
              <a:rPr lang="en-US" sz="2400" b="1" dirty="0">
                <a:solidFill>
                  <a:schemeClr val="accent1"/>
                </a:solidFill>
              </a:rPr>
              <a:t>R6</a:t>
            </a:r>
            <a:r>
              <a:rPr lang="en-US" sz="2400" dirty="0"/>
              <a:t>, and the constant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X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/>
              <a:t>will accomplish this with the instruction </a:t>
            </a:r>
            <a:r>
              <a:rPr lang="en-US" sz="2400" b="1" dirty="0" err="1"/>
              <a:t>sw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R6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X</a:t>
            </a:r>
            <a:r>
              <a:rPr lang="en-US" sz="2400" b="1" dirty="0"/>
              <a:t>(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R5</a:t>
            </a:r>
            <a:r>
              <a:rPr lang="en-US" sz="2400" b="1" dirty="0"/>
              <a:t>)</a:t>
            </a:r>
            <a:r>
              <a:rPr lang="en-US" sz="2400" dirty="0"/>
              <a:t>?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R6=512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X=0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R5=24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R6=512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X=24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R5=0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R6=24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X=512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R5=0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R6=24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X=0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R5=512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2E71D6-C9EE-718E-70C4-6EAB6B6D2774}"/>
              </a:ext>
            </a:extLst>
          </p:cNvPr>
          <p:cNvSpPr/>
          <p:nvPr/>
        </p:nvSpPr>
        <p:spPr>
          <a:xfrm>
            <a:off x="611860" y="2788041"/>
            <a:ext cx="3217140" cy="90736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980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i="1" u="sng">
                <a:latin typeface="Tahoma" charset="0"/>
                <a:ea typeface="ＭＳ Ｐゴシック" charset="0"/>
                <a:cs typeface="ＭＳ Ｐゴシック" charset="0"/>
              </a:rPr>
              <a:t>Now</a:t>
            </a:r>
            <a:r>
              <a:rPr lang="en-US" sz="3200">
                <a:latin typeface="Tahoma" charset="0"/>
                <a:ea typeface="ＭＳ Ｐゴシック" charset="0"/>
                <a:cs typeface="ＭＳ Ｐゴシック" charset="0"/>
              </a:rPr>
              <a:t>  we can do a real program: Factorial...</a:t>
            </a:r>
          </a:p>
        </p:txBody>
      </p:sp>
      <p:sp>
        <p:nvSpPr>
          <p:cNvPr id="4915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ACA32289-9094-4E43-A8B3-0EA0717023EA}" type="slidenum">
              <a:rPr lang="en-US" sz="1400">
                <a:latin typeface="Arial Narrow" charset="0"/>
              </a:rPr>
              <a:pPr/>
              <a:t>26</a:t>
            </a:fld>
            <a:endParaRPr lang="en-US" sz="1400">
              <a:latin typeface="Arial Narrow" charset="0"/>
            </a:endParaRPr>
          </a:p>
        </p:txBody>
      </p:sp>
      <p:sp>
        <p:nvSpPr>
          <p:cNvPr id="49154" name="Rectangle 3"/>
          <p:cNvSpPr>
            <a:spLocks noChangeArrowheads="1"/>
          </p:cNvSpPr>
          <p:nvPr/>
        </p:nvSpPr>
        <p:spPr bwMode="auto">
          <a:xfrm>
            <a:off x="762000" y="3352800"/>
            <a:ext cx="7239000" cy="322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  <a:tabLst>
                <a:tab pos="858838" algn="l"/>
              </a:tabLst>
            </a:pPr>
            <a:r>
              <a:rPr lang="en-US" sz="1600" dirty="0">
                <a:latin typeface="Courier New" charset="0"/>
              </a:rPr>
              <a:t>n:	.word	11		# suppose </a:t>
            </a:r>
            <a:r>
              <a:rPr lang="en-US" sz="1600" dirty="0" err="1">
                <a:latin typeface="Courier New" charset="0"/>
              </a:rPr>
              <a:t>mem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dirty="0" err="1">
                <a:latin typeface="Courier New" charset="0"/>
              </a:rPr>
              <a:t>loc</a:t>
            </a:r>
            <a:r>
              <a:rPr lang="en-US" sz="1600" dirty="0">
                <a:latin typeface="Courier New" charset="0"/>
              </a:rPr>
              <a:t> 0x1000</a:t>
            </a:r>
          </a:p>
          <a:p>
            <a:pPr>
              <a:lnSpc>
                <a:spcPct val="70000"/>
              </a:lnSpc>
              <a:spcBef>
                <a:spcPct val="50000"/>
              </a:spcBef>
              <a:tabLst>
                <a:tab pos="858838" algn="l"/>
              </a:tabLst>
            </a:pPr>
            <a:r>
              <a:rPr lang="en-US" sz="1600" dirty="0" err="1">
                <a:latin typeface="Courier New" charset="0"/>
              </a:rPr>
              <a:t>ans</a:t>
            </a:r>
            <a:r>
              <a:rPr lang="en-US" sz="1600" dirty="0">
                <a:latin typeface="Courier New" charset="0"/>
              </a:rPr>
              <a:t>:	.word	0		# suppose </a:t>
            </a:r>
            <a:r>
              <a:rPr lang="en-US" sz="1600" dirty="0" err="1">
                <a:latin typeface="Courier New" charset="0"/>
              </a:rPr>
              <a:t>mem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dirty="0" err="1">
                <a:latin typeface="Courier New" charset="0"/>
              </a:rPr>
              <a:t>loc</a:t>
            </a:r>
            <a:r>
              <a:rPr lang="en-US" sz="1600" dirty="0">
                <a:latin typeface="Courier New" charset="0"/>
              </a:rPr>
              <a:t> 0x1004</a:t>
            </a:r>
          </a:p>
          <a:p>
            <a:pPr>
              <a:lnSpc>
                <a:spcPct val="70000"/>
              </a:lnSpc>
              <a:spcBef>
                <a:spcPct val="50000"/>
              </a:spcBef>
              <a:tabLst>
                <a:tab pos="858838" algn="l"/>
              </a:tabLst>
            </a:pPr>
            <a:r>
              <a:rPr lang="en-US" sz="1600" dirty="0">
                <a:latin typeface="Courier New" charset="0"/>
              </a:rPr>
              <a:t>	...</a:t>
            </a:r>
          </a:p>
          <a:p>
            <a:pPr>
              <a:lnSpc>
                <a:spcPct val="70000"/>
              </a:lnSpc>
              <a:spcBef>
                <a:spcPct val="50000"/>
              </a:spcBef>
              <a:tabLst>
                <a:tab pos="858838" algn="l"/>
              </a:tabLst>
            </a:pPr>
            <a:r>
              <a:rPr lang="en-US" sz="1600" dirty="0">
                <a:latin typeface="Courier New" charset="0"/>
              </a:rPr>
              <a:t>	</a:t>
            </a:r>
            <a:r>
              <a:rPr lang="en-US" sz="1600" dirty="0" err="1">
                <a:latin typeface="Courier New" charset="0"/>
              </a:rPr>
              <a:t>addi</a:t>
            </a:r>
            <a:r>
              <a:rPr lang="en-US" sz="1600" dirty="0">
                <a:latin typeface="Courier New" charset="0"/>
              </a:rPr>
              <a:t>	$t0, $0, 1		# t0 = 1</a:t>
            </a:r>
          </a:p>
          <a:p>
            <a:pPr>
              <a:lnSpc>
                <a:spcPct val="70000"/>
              </a:lnSpc>
              <a:spcBef>
                <a:spcPct val="50000"/>
              </a:spcBef>
              <a:tabLst>
                <a:tab pos="858838" algn="l"/>
              </a:tabLst>
            </a:pPr>
            <a:r>
              <a:rPr lang="en-US" sz="1600" dirty="0">
                <a:latin typeface="Courier New" charset="0"/>
              </a:rPr>
              <a:t>	</a:t>
            </a:r>
            <a:r>
              <a:rPr lang="en-US" sz="1600" dirty="0" err="1">
                <a:latin typeface="Courier New" charset="0"/>
              </a:rPr>
              <a:t>lw</a:t>
            </a:r>
            <a:r>
              <a:rPr lang="en-US" sz="1600" dirty="0">
                <a:latin typeface="Courier New" charset="0"/>
              </a:rPr>
              <a:t>	$t1, 0x1000($0)	# t1 = n</a:t>
            </a:r>
          </a:p>
          <a:p>
            <a:pPr>
              <a:lnSpc>
                <a:spcPct val="70000"/>
              </a:lnSpc>
              <a:spcBef>
                <a:spcPct val="50000"/>
              </a:spcBef>
              <a:tabLst>
                <a:tab pos="858838" algn="l"/>
              </a:tabLst>
            </a:pPr>
            <a:r>
              <a:rPr lang="en-US" sz="1600" dirty="0">
                <a:latin typeface="Courier New" charset="0"/>
              </a:rPr>
              <a:t>loop:	</a:t>
            </a:r>
            <a:r>
              <a:rPr lang="en-US" sz="1600" dirty="0" err="1">
                <a:latin typeface="Courier New" charset="0"/>
              </a:rPr>
              <a:t>beq</a:t>
            </a:r>
            <a:r>
              <a:rPr lang="en-US" sz="1600" dirty="0">
                <a:latin typeface="Courier New" charset="0"/>
              </a:rPr>
              <a:t>	$t1, $0, done		# while (t1 != 0)</a:t>
            </a:r>
          </a:p>
          <a:p>
            <a:pPr>
              <a:lnSpc>
                <a:spcPct val="70000"/>
              </a:lnSpc>
              <a:spcBef>
                <a:spcPct val="50000"/>
              </a:spcBef>
              <a:tabLst>
                <a:tab pos="858838" algn="l"/>
              </a:tabLst>
            </a:pPr>
            <a:r>
              <a:rPr lang="en-US" sz="1600" dirty="0">
                <a:latin typeface="Courier New" charset="0"/>
              </a:rPr>
              <a:t>	</a:t>
            </a:r>
            <a:r>
              <a:rPr lang="en-US" sz="1600" dirty="0" err="1">
                <a:latin typeface="Courier New" charset="0"/>
              </a:rPr>
              <a:t>mult</a:t>
            </a:r>
            <a:r>
              <a:rPr lang="en-US" sz="1600" dirty="0">
                <a:latin typeface="Courier New" charset="0"/>
              </a:rPr>
              <a:t>	$t0, $t1		# </a:t>
            </a:r>
            <a:r>
              <a:rPr lang="en-US" sz="1600" dirty="0" err="1">
                <a:latin typeface="Courier New" charset="0"/>
              </a:rPr>
              <a:t>hi:lo</a:t>
            </a:r>
            <a:r>
              <a:rPr lang="en-US" sz="1600" dirty="0">
                <a:latin typeface="Courier New" charset="0"/>
              </a:rPr>
              <a:t> = t0 * t1</a:t>
            </a:r>
          </a:p>
          <a:p>
            <a:pPr>
              <a:lnSpc>
                <a:spcPct val="70000"/>
              </a:lnSpc>
              <a:spcBef>
                <a:spcPct val="50000"/>
              </a:spcBef>
              <a:tabLst>
                <a:tab pos="858838" algn="l"/>
              </a:tabLst>
            </a:pPr>
            <a:r>
              <a:rPr lang="en-US" sz="1600" dirty="0">
                <a:latin typeface="Courier New" charset="0"/>
              </a:rPr>
              <a:t>	</a:t>
            </a:r>
            <a:r>
              <a:rPr lang="en-US" sz="1600" dirty="0" err="1">
                <a:latin typeface="Courier New" charset="0"/>
              </a:rPr>
              <a:t>mflo</a:t>
            </a:r>
            <a:r>
              <a:rPr lang="en-US" sz="1600" dirty="0">
                <a:latin typeface="Courier New" charset="0"/>
              </a:rPr>
              <a:t>	$t0			# t0 = t0 * t1</a:t>
            </a:r>
          </a:p>
          <a:p>
            <a:pPr>
              <a:lnSpc>
                <a:spcPct val="70000"/>
              </a:lnSpc>
              <a:spcBef>
                <a:spcPct val="50000"/>
              </a:spcBef>
              <a:tabLst>
                <a:tab pos="858838" algn="l"/>
              </a:tabLst>
            </a:pPr>
            <a:r>
              <a:rPr lang="en-US" sz="1600" dirty="0">
                <a:latin typeface="Courier New" charset="0"/>
              </a:rPr>
              <a:t>	</a:t>
            </a:r>
            <a:r>
              <a:rPr lang="en-US" sz="1600" dirty="0" err="1">
                <a:latin typeface="Courier New" charset="0"/>
              </a:rPr>
              <a:t>addi</a:t>
            </a:r>
            <a:r>
              <a:rPr lang="en-US" sz="1600" dirty="0">
                <a:latin typeface="Courier New" charset="0"/>
              </a:rPr>
              <a:t>	$t1, $t1, -1		# t1 = t1 - 1</a:t>
            </a:r>
          </a:p>
          <a:p>
            <a:pPr>
              <a:lnSpc>
                <a:spcPct val="70000"/>
              </a:lnSpc>
              <a:spcBef>
                <a:spcPct val="50000"/>
              </a:spcBef>
              <a:tabLst>
                <a:tab pos="858838" algn="l"/>
              </a:tabLst>
            </a:pPr>
            <a:r>
              <a:rPr lang="en-US" sz="1600" dirty="0">
                <a:latin typeface="Courier New" charset="0"/>
              </a:rPr>
              <a:t>	j	loop			# Always loop back</a:t>
            </a:r>
          </a:p>
          <a:p>
            <a:pPr>
              <a:lnSpc>
                <a:spcPct val="70000"/>
              </a:lnSpc>
              <a:spcBef>
                <a:spcPct val="50000"/>
              </a:spcBef>
              <a:tabLst>
                <a:tab pos="858838" algn="l"/>
              </a:tabLst>
            </a:pPr>
            <a:r>
              <a:rPr lang="en-US" sz="1600" dirty="0">
                <a:latin typeface="Courier New" charset="0"/>
              </a:rPr>
              <a:t>done:	</a:t>
            </a:r>
            <a:r>
              <a:rPr lang="en-US" sz="1600" dirty="0" err="1">
                <a:latin typeface="Courier New" charset="0"/>
              </a:rPr>
              <a:t>sw</a:t>
            </a:r>
            <a:r>
              <a:rPr lang="en-US" sz="1600" dirty="0">
                <a:latin typeface="Courier New" charset="0"/>
              </a:rPr>
              <a:t>	$t0, 0x1004($0)	# </a:t>
            </a:r>
            <a:r>
              <a:rPr lang="en-US" sz="1600" dirty="0" err="1">
                <a:latin typeface="Courier New" charset="0"/>
              </a:rPr>
              <a:t>ans</a:t>
            </a:r>
            <a:r>
              <a:rPr lang="en-US" sz="1600" dirty="0">
                <a:latin typeface="Courier New" charset="0"/>
              </a:rPr>
              <a:t> = r1</a:t>
            </a:r>
          </a:p>
        </p:txBody>
      </p:sp>
      <p:sp>
        <p:nvSpPr>
          <p:cNvPr id="49155" name="Rectangle 5"/>
          <p:cNvSpPr>
            <a:spLocks noChangeArrowheads="1"/>
          </p:cNvSpPr>
          <p:nvPr/>
        </p:nvSpPr>
        <p:spPr bwMode="auto">
          <a:xfrm>
            <a:off x="6858000" y="645855"/>
            <a:ext cx="22860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CC0000"/>
                </a:solidFill>
                <a:latin typeface="Courier New" charset="0"/>
              </a:rPr>
              <a:t>int</a:t>
            </a:r>
            <a:r>
              <a:rPr lang="en-US" sz="1600" dirty="0">
                <a:solidFill>
                  <a:srgbClr val="CC0000"/>
                </a:solidFill>
                <a:latin typeface="Courier New" charset="0"/>
              </a:rPr>
              <a:t> n=11;</a:t>
            </a:r>
          </a:p>
          <a:p>
            <a:r>
              <a:rPr lang="en-US" sz="1600" dirty="0" err="1">
                <a:solidFill>
                  <a:srgbClr val="CC0000"/>
                </a:solidFill>
                <a:latin typeface="Courier New" charset="0"/>
              </a:rPr>
              <a:t>int</a:t>
            </a:r>
            <a:r>
              <a:rPr lang="en-US" sz="1600" dirty="0">
                <a:solidFill>
                  <a:srgbClr val="CC0000"/>
                </a:solidFill>
                <a:latin typeface="Courier New" charset="0"/>
              </a:rPr>
              <a:t> </a:t>
            </a:r>
            <a:r>
              <a:rPr lang="en-US" sz="1600" dirty="0" err="1">
                <a:solidFill>
                  <a:srgbClr val="CC0000"/>
                </a:solidFill>
                <a:latin typeface="Courier New" charset="0"/>
              </a:rPr>
              <a:t>ans</a:t>
            </a:r>
            <a:r>
              <a:rPr lang="en-US" sz="1600" dirty="0">
                <a:solidFill>
                  <a:srgbClr val="CC0000"/>
                </a:solidFill>
                <a:latin typeface="Courier New" charset="0"/>
              </a:rPr>
              <a:t>=0;</a:t>
            </a:r>
          </a:p>
          <a:p>
            <a:r>
              <a:rPr lang="en-US" sz="1600" dirty="0" err="1">
                <a:solidFill>
                  <a:srgbClr val="CC0000"/>
                </a:solidFill>
                <a:latin typeface="Courier New" charset="0"/>
              </a:rPr>
              <a:t>int</a:t>
            </a:r>
            <a:r>
              <a:rPr lang="en-US" sz="1600" dirty="0">
                <a:solidFill>
                  <a:srgbClr val="CC0000"/>
                </a:solidFill>
                <a:latin typeface="Courier New" charset="0"/>
              </a:rPr>
              <a:t> r1, r2;</a:t>
            </a:r>
          </a:p>
          <a:p>
            <a:r>
              <a:rPr lang="en-US" sz="1600" dirty="0">
                <a:solidFill>
                  <a:srgbClr val="CC0000"/>
                </a:solidFill>
                <a:latin typeface="Courier New" charset="0"/>
              </a:rPr>
              <a:t>r1 = 1;</a:t>
            </a:r>
          </a:p>
          <a:p>
            <a:r>
              <a:rPr lang="en-US" sz="1600" dirty="0">
                <a:solidFill>
                  <a:srgbClr val="CC0000"/>
                </a:solidFill>
                <a:latin typeface="Courier New" charset="0"/>
              </a:rPr>
              <a:t>r2 = n;</a:t>
            </a:r>
          </a:p>
          <a:p>
            <a:r>
              <a:rPr lang="en-US" sz="1600" dirty="0">
                <a:solidFill>
                  <a:srgbClr val="CC0000"/>
                </a:solidFill>
                <a:latin typeface="Courier New" charset="0"/>
              </a:rPr>
              <a:t>while (r2 != 0) { </a:t>
            </a:r>
          </a:p>
          <a:p>
            <a:r>
              <a:rPr lang="en-US" sz="1600" dirty="0">
                <a:solidFill>
                  <a:srgbClr val="CC0000"/>
                </a:solidFill>
                <a:latin typeface="Courier New" charset="0"/>
              </a:rPr>
              <a:t>   r1 = r1 * r2;</a:t>
            </a:r>
          </a:p>
          <a:p>
            <a:r>
              <a:rPr lang="en-US" sz="1600" dirty="0">
                <a:solidFill>
                  <a:srgbClr val="CC0000"/>
                </a:solidFill>
                <a:latin typeface="Courier New" charset="0"/>
              </a:rPr>
              <a:t>   r2 = r2 – 1; </a:t>
            </a:r>
            <a:br>
              <a:rPr lang="en-US" sz="1600" dirty="0">
                <a:solidFill>
                  <a:srgbClr val="CC0000"/>
                </a:solidFill>
                <a:latin typeface="Courier New" charset="0"/>
              </a:rPr>
            </a:br>
            <a:r>
              <a:rPr lang="en-US" sz="1600" dirty="0">
                <a:solidFill>
                  <a:srgbClr val="CC0000"/>
                </a:solidFill>
                <a:latin typeface="Courier New" charset="0"/>
              </a:rPr>
              <a:t>}</a:t>
            </a:r>
          </a:p>
          <a:p>
            <a:r>
              <a:rPr lang="en-US" sz="1600" dirty="0" err="1">
                <a:solidFill>
                  <a:srgbClr val="CC0000"/>
                </a:solidFill>
                <a:latin typeface="Courier New" charset="0"/>
              </a:rPr>
              <a:t>ans</a:t>
            </a:r>
            <a:r>
              <a:rPr lang="en-US" sz="1600" dirty="0">
                <a:solidFill>
                  <a:srgbClr val="CC0000"/>
                </a:solidFill>
                <a:latin typeface="Courier New" charset="0"/>
              </a:rPr>
              <a:t> = r1;</a:t>
            </a:r>
          </a:p>
        </p:txBody>
      </p:sp>
      <p:sp>
        <p:nvSpPr>
          <p:cNvPr id="49156" name="Text Box 6"/>
          <p:cNvSpPr txBox="1">
            <a:spLocks noChangeArrowheads="1"/>
          </p:cNvSpPr>
          <p:nvPr/>
        </p:nvSpPr>
        <p:spPr bwMode="auto">
          <a:xfrm>
            <a:off x="838200" y="1066800"/>
            <a:ext cx="41910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631825" indent="-174625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b="0"/>
              <a:t>Synopsis (in C):</a:t>
            </a:r>
          </a:p>
          <a:p>
            <a:pPr lvl="1">
              <a:buFontTx/>
              <a:buChar char="•"/>
            </a:pPr>
            <a:r>
              <a:rPr lang="en-US" sz="2000" b="0"/>
              <a:t>Input in n, output in ans</a:t>
            </a:r>
          </a:p>
          <a:p>
            <a:pPr lvl="1">
              <a:buFontTx/>
              <a:buChar char="•"/>
            </a:pPr>
            <a:r>
              <a:rPr lang="en-US" sz="2000" b="0"/>
              <a:t>r1, r2 used for temporaries</a:t>
            </a:r>
          </a:p>
          <a:p>
            <a:pPr lvl="1">
              <a:buFontTx/>
              <a:buChar char="•"/>
            </a:pPr>
            <a:r>
              <a:rPr lang="en-US" sz="2000" b="0"/>
              <a:t>assume n is small</a:t>
            </a:r>
          </a:p>
        </p:txBody>
      </p:sp>
      <p:sp>
        <p:nvSpPr>
          <p:cNvPr id="49157" name="Text Box 7"/>
          <p:cNvSpPr txBox="1">
            <a:spLocks noChangeArrowheads="1"/>
          </p:cNvSpPr>
          <p:nvPr/>
        </p:nvSpPr>
        <p:spPr bwMode="auto">
          <a:xfrm>
            <a:off x="762000" y="2890838"/>
            <a:ext cx="4924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b="0"/>
              <a:t>MIPS code, in assembly language:</a:t>
            </a:r>
          </a:p>
        </p:txBody>
      </p:sp>
    </p:spTree>
    <p:extLst>
      <p:ext uri="{BB962C8B-B14F-4D97-AF65-F5344CB8AC3E}">
        <p14:creationId xmlns:p14="http://schemas.microsoft.com/office/powerpoint/2010/main" val="81659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Summary - 1</a:t>
            </a:r>
          </a:p>
        </p:txBody>
      </p:sp>
      <p:sp>
        <p:nvSpPr>
          <p:cNvPr id="5325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CCBC7E03-FDF4-3042-9875-B77EF4A552C4}" type="slidenum">
              <a:rPr lang="en-US" sz="1400">
                <a:latin typeface="Arial Narrow" charset="0"/>
              </a:rPr>
              <a:pPr/>
              <a:t>27</a:t>
            </a:fld>
            <a:endParaRPr lang="en-US" sz="1400">
              <a:latin typeface="Arial Narrow" charset="0"/>
            </a:endParaRPr>
          </a:p>
        </p:txBody>
      </p:sp>
      <p:graphicFrame>
        <p:nvGraphicFramePr>
          <p:cNvPr id="53250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228600" y="1752600"/>
          <a:ext cx="8686800" cy="249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6364288" imgH="1328738" progId="Excel.Sheet.8">
                  <p:embed/>
                </p:oleObj>
              </mc:Choice>
              <mc:Fallback>
                <p:oleObj name="Worksheet" r:id="rId3" imgW="6364288" imgH="1328738" progId="Excel.Sheet.8">
                  <p:embed/>
                  <p:pic>
                    <p:nvPicPr>
                      <p:cNvPr id="53250" name="Object 3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752600"/>
                        <a:ext cx="8686800" cy="249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Summary - 2</a:t>
            </a:r>
          </a:p>
        </p:txBody>
      </p:sp>
      <p:sp>
        <p:nvSpPr>
          <p:cNvPr id="5529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DC42BB0B-1C78-B841-A0DB-AD0F6D5656F0}" type="slidenum">
              <a:rPr lang="en-US" sz="1400">
                <a:latin typeface="Arial Narrow" charset="0"/>
              </a:rPr>
              <a:pPr/>
              <a:t>28</a:t>
            </a:fld>
            <a:endParaRPr lang="en-US" sz="1400">
              <a:latin typeface="Arial Narrow" charset="0"/>
            </a:endParaRPr>
          </a:p>
        </p:txBody>
      </p:sp>
      <p:graphicFrame>
        <p:nvGraphicFramePr>
          <p:cNvPr id="55298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457200" y="990600"/>
          <a:ext cx="8229600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6248400" imgH="3949700" progId="Excel.Sheet.8">
                  <p:embed/>
                </p:oleObj>
              </mc:Choice>
              <mc:Fallback>
                <p:oleObj name="Worksheet" r:id="rId3" imgW="6248400" imgH="3949700" progId="Excel.Sheet.8">
                  <p:embed/>
                  <p:pic>
                    <p:nvPicPr>
                      <p:cNvPr id="55298" name="Object 4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990600"/>
                        <a:ext cx="8229600" cy="502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MIPS Instruction Decoding Ring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149975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Top table summarizes </a:t>
            </a:r>
            <a:r>
              <a:rPr lang="en-US" sz="2400" b="1" u="sng" dirty="0" err="1"/>
              <a:t>opcodes</a:t>
            </a:r>
            <a:endParaRPr lang="en-US" sz="2400" b="1" u="sng" dirty="0"/>
          </a:p>
          <a:p>
            <a:pPr>
              <a:defRPr/>
            </a:pPr>
            <a:r>
              <a:rPr lang="en-US" sz="2400" dirty="0"/>
              <a:t>Bottom table summarizes </a:t>
            </a:r>
            <a:r>
              <a:rPr lang="en-US" sz="2400" b="1" u="sng" dirty="0" err="1"/>
              <a:t>func</a:t>
            </a:r>
            <a:r>
              <a:rPr lang="en-US" sz="2400" dirty="0"/>
              <a:t> field if </a:t>
            </a:r>
            <a:r>
              <a:rPr lang="en-US" sz="2400" dirty="0" err="1"/>
              <a:t>opcode</a:t>
            </a:r>
            <a:r>
              <a:rPr lang="en-US" sz="2400" dirty="0"/>
              <a:t> is 000000</a:t>
            </a:r>
          </a:p>
        </p:txBody>
      </p:sp>
      <p:sp>
        <p:nvSpPr>
          <p:cNvPr id="57551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E416BAD3-93D2-F24E-B6EE-091E2517592E}" type="slidenum">
              <a:rPr lang="en-US" sz="1400">
                <a:latin typeface="Arial Narrow" charset="0"/>
              </a:rPr>
              <a:pPr/>
              <a:t>29</a:t>
            </a:fld>
            <a:endParaRPr lang="en-US" sz="1400">
              <a:latin typeface="Arial Narrow" charset="0"/>
            </a:endParaRPr>
          </a:p>
        </p:txBody>
      </p:sp>
      <p:graphicFrame>
        <p:nvGraphicFramePr>
          <p:cNvPr id="640237" name="Group 237"/>
          <p:cNvGraphicFramePr>
            <a:graphicFrameLocks noGrp="1"/>
          </p:cNvGraphicFramePr>
          <p:nvPr/>
        </p:nvGraphicFramePr>
        <p:xfrm>
          <a:off x="609600" y="1646239"/>
          <a:ext cx="7848603" cy="2316159"/>
        </p:xfrm>
        <a:graphic>
          <a:graphicData uri="http://schemas.openxmlformats.org/drawingml/2006/table">
            <a:tbl>
              <a:tblPr/>
              <a:tblGrid>
                <a:gridCol w="872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73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ekton" pitchFamily="34" charset="0"/>
                        </a:rPr>
                        <a:t>OP</a:t>
                      </a:r>
                    </a:p>
                  </a:txBody>
                  <a:tcPr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000</a:t>
                      </a:r>
                    </a:p>
                  </a:txBody>
                  <a:tcPr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001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010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011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100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101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110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111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3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000</a:t>
                      </a:r>
                    </a:p>
                  </a:txBody>
                  <a:tcPr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ekton" pitchFamily="34" charset="0"/>
                        </a:rPr>
                        <a:t>func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j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jal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beq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bne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3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001</a:t>
                      </a:r>
                    </a:p>
                  </a:txBody>
                  <a:tcPr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addi</a:t>
                      </a:r>
                    </a:p>
                  </a:txBody>
                  <a:tcPr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addiu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slti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sltiu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andi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ori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xori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lui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3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010</a:t>
                      </a:r>
                    </a:p>
                  </a:txBody>
                  <a:tcPr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3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011</a:t>
                      </a:r>
                    </a:p>
                  </a:txBody>
                  <a:tcPr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3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100</a:t>
                      </a:r>
                    </a:p>
                  </a:txBody>
                  <a:tcPr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lw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3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101</a:t>
                      </a:r>
                    </a:p>
                  </a:txBody>
                  <a:tcPr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sw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3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110</a:t>
                      </a:r>
                    </a:p>
                  </a:txBody>
                  <a:tcPr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73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111</a:t>
                      </a:r>
                    </a:p>
                  </a:txBody>
                  <a:tcPr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40238" name="Group 238"/>
          <p:cNvGraphicFramePr>
            <a:graphicFrameLocks noGrp="1"/>
          </p:cNvGraphicFramePr>
          <p:nvPr/>
        </p:nvGraphicFramePr>
        <p:xfrm>
          <a:off x="609600" y="4101067"/>
          <a:ext cx="7848603" cy="2375937"/>
        </p:xfrm>
        <a:graphic>
          <a:graphicData uri="http://schemas.openxmlformats.org/drawingml/2006/table">
            <a:tbl>
              <a:tblPr/>
              <a:tblGrid>
                <a:gridCol w="872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639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ekton" pitchFamily="34" charset="0"/>
                        </a:rPr>
                        <a:t>func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000</a:t>
                      </a:r>
                    </a:p>
                  </a:txBody>
                  <a:tcPr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001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010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011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100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101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110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111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9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000</a:t>
                      </a:r>
                    </a:p>
                  </a:txBody>
                  <a:tcPr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sll</a:t>
                      </a:r>
                    </a:p>
                  </a:txBody>
                  <a:tcPr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srl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sra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sllv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srlv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srav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9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001</a:t>
                      </a:r>
                    </a:p>
                  </a:txBody>
                  <a:tcPr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jr</a:t>
                      </a:r>
                    </a:p>
                  </a:txBody>
                  <a:tcPr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jalr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9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010</a:t>
                      </a:r>
                    </a:p>
                  </a:txBody>
                  <a:tcPr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9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011</a:t>
                      </a:r>
                    </a:p>
                  </a:txBody>
                  <a:tcPr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mult</a:t>
                      </a:r>
                    </a:p>
                  </a:txBody>
                  <a:tcPr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multu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div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divu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9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100</a:t>
                      </a:r>
                    </a:p>
                  </a:txBody>
                  <a:tcPr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add</a:t>
                      </a:r>
                    </a:p>
                  </a:txBody>
                  <a:tcPr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addu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sub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subu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and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or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xor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nor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9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101</a:t>
                      </a:r>
                    </a:p>
                  </a:txBody>
                  <a:tcPr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slt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sltu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9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110</a:t>
                      </a:r>
                    </a:p>
                  </a:txBody>
                  <a:tcPr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9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ekton" pitchFamily="34" charset="0"/>
                        </a:rPr>
                        <a:t>111</a:t>
                      </a:r>
                    </a:p>
                  </a:txBody>
                  <a:tcPr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ekton" pitchFamily="34" charset="0"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ekton" pitchFamily="34" charset="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  <a:sym typeface="Symbol" charset="0"/>
              </a:rPr>
              <a:t>MIPS Branch Instructions</a:t>
            </a:r>
          </a:p>
        </p:txBody>
      </p:sp>
      <p:sp>
        <p:nvSpPr>
          <p:cNvPr id="4199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4A0A9870-D087-9C41-A5E3-272571EE350B}" type="slidenum">
              <a:rPr lang="en-US" sz="1400">
                <a:latin typeface="Arial Narrow" charset="0"/>
              </a:rPr>
              <a:pPr/>
              <a:t>3</a:t>
            </a:fld>
            <a:endParaRPr lang="en-US" sz="1400">
              <a:latin typeface="Arial Narrow" charset="0"/>
            </a:endParaRPr>
          </a:p>
        </p:txBody>
      </p:sp>
      <p:grpSp>
        <p:nvGrpSpPr>
          <p:cNvPr id="41986" name="Group 67"/>
          <p:cNvGrpSpPr>
            <a:grpSpLocks/>
          </p:cNvGrpSpPr>
          <p:nvPr/>
        </p:nvGrpSpPr>
        <p:grpSpPr bwMode="auto">
          <a:xfrm>
            <a:off x="4909345" y="2851150"/>
            <a:ext cx="4535488" cy="1728788"/>
            <a:chOff x="288" y="1440"/>
            <a:chExt cx="2857" cy="1089"/>
          </a:xfrm>
        </p:grpSpPr>
        <p:sp>
          <p:nvSpPr>
            <p:cNvPr id="42043" name="Rectangle 65"/>
            <p:cNvSpPr>
              <a:spLocks noChangeArrowheads="1"/>
            </p:cNvSpPr>
            <p:nvPr/>
          </p:nvSpPr>
          <p:spPr bwMode="auto">
            <a:xfrm>
              <a:off x="576" y="1776"/>
              <a:ext cx="2118" cy="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>
                  <a:latin typeface="Courier New" charset="0"/>
                </a:rPr>
                <a:t>if (REG[RS] != REG[RT])</a:t>
              </a:r>
            </a:p>
            <a:p>
              <a:pPr>
                <a:lnSpc>
                  <a:spcPct val="90000"/>
                </a:lnSpc>
              </a:pPr>
              <a:r>
                <a:rPr lang="en-US" sz="1600">
                  <a:latin typeface="Courier New" charset="0"/>
                </a:rPr>
                <a:t> {</a:t>
              </a:r>
              <a:br>
                <a:rPr lang="en-US" sz="1600">
                  <a:latin typeface="Courier New" charset="0"/>
                </a:rPr>
              </a:br>
              <a:r>
                <a:rPr lang="en-US" sz="1600">
                  <a:latin typeface="Courier New" charset="0"/>
                </a:rPr>
                <a:t>   PC = PC + 4 + 4*offset;</a:t>
              </a:r>
              <a:br>
                <a:rPr lang="en-US" sz="1600">
                  <a:latin typeface="Courier New" charset="0"/>
                </a:rPr>
              </a:br>
              <a:r>
                <a:rPr lang="en-US" sz="1600">
                  <a:latin typeface="Courier New" charset="0"/>
                </a:rPr>
                <a:t> }</a:t>
              </a:r>
            </a:p>
            <a:p>
              <a:pPr>
                <a:lnSpc>
                  <a:spcPct val="90000"/>
                </a:lnSpc>
              </a:pPr>
              <a:endParaRPr lang="en-US" sz="1600">
                <a:latin typeface="Courier New" charset="0"/>
              </a:endParaRPr>
            </a:p>
          </p:txBody>
        </p:sp>
        <p:sp>
          <p:nvSpPr>
            <p:cNvPr id="42044" name="Text Box 66"/>
            <p:cNvSpPr txBox="1">
              <a:spLocks noChangeArrowheads="1"/>
            </p:cNvSpPr>
            <p:nvPr/>
          </p:nvSpPr>
          <p:spPr bwMode="auto">
            <a:xfrm>
              <a:off x="288" y="1440"/>
              <a:ext cx="285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1600" dirty="0" err="1">
                  <a:solidFill>
                    <a:srgbClr val="CC0000"/>
                  </a:solidFill>
                  <a:latin typeface="Courier New" charset="0"/>
                </a:rPr>
                <a:t>bne</a:t>
              </a:r>
              <a:r>
                <a:rPr lang="en-US" sz="1600" dirty="0">
                  <a:solidFill>
                    <a:srgbClr val="CC0000"/>
                  </a:solidFill>
                  <a:latin typeface="Courier New" charset="0"/>
                </a:rPr>
                <a:t> </a:t>
              </a:r>
              <a:r>
                <a:rPr lang="en-US" sz="1600" dirty="0" err="1">
                  <a:solidFill>
                    <a:srgbClr val="CC0000"/>
                  </a:solidFill>
                  <a:latin typeface="Courier New" charset="0"/>
                </a:rPr>
                <a:t>rs</a:t>
              </a:r>
              <a:r>
                <a:rPr lang="en-US" sz="1600" dirty="0">
                  <a:solidFill>
                    <a:srgbClr val="CC0000"/>
                  </a:solidFill>
                  <a:latin typeface="Courier New" charset="0"/>
                </a:rPr>
                <a:t>, rt, label</a:t>
              </a:r>
              <a:r>
                <a:rPr lang="en-US" sz="2000" dirty="0"/>
                <a:t>  </a:t>
              </a:r>
              <a:r>
                <a:rPr lang="en-US" sz="1800" b="0" dirty="0"/>
                <a:t>#  </a:t>
              </a:r>
              <a:r>
                <a:rPr lang="en-US" sz="1600" b="0" dirty="0"/>
                <a:t>Branch if not equal</a:t>
              </a:r>
            </a:p>
          </p:txBody>
        </p:sp>
      </p:grpSp>
      <p:grpSp>
        <p:nvGrpSpPr>
          <p:cNvPr id="41987" name="Group 68"/>
          <p:cNvGrpSpPr>
            <a:grpSpLocks/>
          </p:cNvGrpSpPr>
          <p:nvPr/>
        </p:nvGrpSpPr>
        <p:grpSpPr bwMode="auto">
          <a:xfrm>
            <a:off x="175419" y="2851150"/>
            <a:ext cx="4046538" cy="1508125"/>
            <a:chOff x="288" y="1440"/>
            <a:chExt cx="2549" cy="950"/>
          </a:xfrm>
        </p:grpSpPr>
        <p:sp>
          <p:nvSpPr>
            <p:cNvPr id="42041" name="Rectangle 69"/>
            <p:cNvSpPr>
              <a:spLocks noChangeArrowheads="1"/>
            </p:cNvSpPr>
            <p:nvPr/>
          </p:nvSpPr>
          <p:spPr bwMode="auto">
            <a:xfrm>
              <a:off x="576" y="1776"/>
              <a:ext cx="2118" cy="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>
                  <a:latin typeface="Courier New" charset="0"/>
                </a:rPr>
                <a:t>if (REG[RS] == REG[RT])</a:t>
              </a:r>
            </a:p>
            <a:p>
              <a:pPr>
                <a:lnSpc>
                  <a:spcPct val="90000"/>
                </a:lnSpc>
              </a:pPr>
              <a:r>
                <a:rPr lang="en-US" sz="1600">
                  <a:latin typeface="Courier New" charset="0"/>
                </a:rPr>
                <a:t> {</a:t>
              </a:r>
              <a:br>
                <a:rPr lang="en-US" sz="1600">
                  <a:latin typeface="Courier New" charset="0"/>
                </a:rPr>
              </a:br>
              <a:r>
                <a:rPr lang="en-US" sz="1600">
                  <a:latin typeface="Courier New" charset="0"/>
                </a:rPr>
                <a:t>   PC = PC + 4 + 4*offset;</a:t>
              </a:r>
              <a:br>
                <a:rPr lang="en-US" sz="1600">
                  <a:latin typeface="Courier New" charset="0"/>
                </a:rPr>
              </a:br>
              <a:r>
                <a:rPr lang="en-US" sz="1600">
                  <a:latin typeface="Courier New" charset="0"/>
                </a:rPr>
                <a:t> }</a:t>
              </a:r>
            </a:p>
          </p:txBody>
        </p:sp>
        <p:sp>
          <p:nvSpPr>
            <p:cNvPr id="42042" name="Text Box 70"/>
            <p:cNvSpPr txBox="1">
              <a:spLocks noChangeArrowheads="1"/>
            </p:cNvSpPr>
            <p:nvPr/>
          </p:nvSpPr>
          <p:spPr bwMode="auto">
            <a:xfrm>
              <a:off x="288" y="1440"/>
              <a:ext cx="254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1600" dirty="0" err="1">
                  <a:solidFill>
                    <a:srgbClr val="CC0000"/>
                  </a:solidFill>
                  <a:latin typeface="Courier New" charset="0"/>
                </a:rPr>
                <a:t>beq</a:t>
              </a:r>
              <a:r>
                <a:rPr lang="en-US" sz="1600" dirty="0">
                  <a:solidFill>
                    <a:srgbClr val="CC0000"/>
                  </a:solidFill>
                  <a:latin typeface="Courier New" charset="0"/>
                </a:rPr>
                <a:t> </a:t>
              </a:r>
              <a:r>
                <a:rPr lang="en-US" sz="1600" dirty="0" err="1">
                  <a:solidFill>
                    <a:srgbClr val="CC0000"/>
                  </a:solidFill>
                  <a:latin typeface="Courier New" charset="0"/>
                </a:rPr>
                <a:t>rs</a:t>
              </a:r>
              <a:r>
                <a:rPr lang="en-US" sz="1600" dirty="0">
                  <a:solidFill>
                    <a:srgbClr val="CC0000"/>
                  </a:solidFill>
                  <a:latin typeface="Courier New" charset="0"/>
                </a:rPr>
                <a:t>, rt, label</a:t>
              </a:r>
              <a:r>
                <a:rPr lang="en-US" sz="2000" dirty="0"/>
                <a:t>  </a:t>
              </a:r>
              <a:r>
                <a:rPr lang="en-US" sz="1800" b="0" dirty="0"/>
                <a:t>#  </a:t>
              </a:r>
              <a:r>
                <a:rPr lang="en-US" sz="1600" b="0" dirty="0"/>
                <a:t>Branch if equal</a:t>
              </a:r>
              <a:endParaRPr lang="en-US" sz="1800" b="0" dirty="0"/>
            </a:p>
          </p:txBody>
        </p:sp>
      </p:grpSp>
      <p:grpSp>
        <p:nvGrpSpPr>
          <p:cNvPr id="41988" name="Group 117"/>
          <p:cNvGrpSpPr>
            <a:grpSpLocks/>
          </p:cNvGrpSpPr>
          <p:nvPr/>
        </p:nvGrpSpPr>
        <p:grpSpPr bwMode="auto">
          <a:xfrm>
            <a:off x="990600" y="4949825"/>
            <a:ext cx="7315200" cy="1755775"/>
            <a:chOff x="624" y="2943"/>
            <a:chExt cx="4608" cy="1106"/>
          </a:xfrm>
        </p:grpSpPr>
        <p:sp>
          <p:nvSpPr>
            <p:cNvPr id="627718" name="AutoShape 6"/>
            <p:cNvSpPr>
              <a:spLocks noChangeArrowheads="1"/>
            </p:cNvSpPr>
            <p:nvPr/>
          </p:nvSpPr>
          <p:spPr bwMode="auto">
            <a:xfrm>
              <a:off x="624" y="2943"/>
              <a:ext cx="4608" cy="1106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latin typeface="Tekton" pitchFamily="34" charset="0"/>
                <a:ea typeface="+mn-ea"/>
                <a:cs typeface="+mn-cs"/>
              </a:endParaRPr>
            </a:p>
          </p:txBody>
        </p:sp>
        <p:sp>
          <p:nvSpPr>
            <p:cNvPr id="42040" name="Text Box 7"/>
            <p:cNvSpPr txBox="1">
              <a:spLocks noChangeArrowheads="1"/>
            </p:cNvSpPr>
            <p:nvPr/>
          </p:nvSpPr>
          <p:spPr bwMode="auto">
            <a:xfrm>
              <a:off x="729" y="3000"/>
              <a:ext cx="4399" cy="99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lang="en-US" sz="1800" b="0"/>
                <a:t>NB: Branch targets are specified relative to the </a:t>
              </a:r>
              <a:r>
                <a:rPr lang="en-US" sz="1800" b="0" u="sng"/>
                <a:t>next instruction</a:t>
              </a:r>
              <a:r>
                <a:rPr lang="en-US" sz="1800" b="0"/>
                <a:t> (which would be fetched by default). The assembler hides the calculation of these offset values from the user, by allowing them to specify a target address (usually a label) and it does the job of computing the offset’</a:t>
              </a:r>
              <a:r>
                <a:rPr lang="en-US" altLang="ja-JP" sz="1800" b="0"/>
                <a:t>s value. The size of the constant field (16-bits) limits the range of branches. </a:t>
              </a:r>
              <a:endParaRPr lang="en-US" sz="1800" b="0"/>
            </a:p>
          </p:txBody>
        </p:sp>
      </p:grpSp>
      <p:grpSp>
        <p:nvGrpSpPr>
          <p:cNvPr id="41989" name="Group 116"/>
          <p:cNvGrpSpPr>
            <a:grpSpLocks/>
          </p:cNvGrpSpPr>
          <p:nvPr/>
        </p:nvGrpSpPr>
        <p:grpSpPr bwMode="auto">
          <a:xfrm>
            <a:off x="2057400" y="1981200"/>
            <a:ext cx="5181600" cy="609600"/>
            <a:chOff x="240" y="2016"/>
            <a:chExt cx="3264" cy="384"/>
          </a:xfrm>
        </p:grpSpPr>
        <p:grpSp>
          <p:nvGrpSpPr>
            <p:cNvPr id="41997" name="Group 72"/>
            <p:cNvGrpSpPr>
              <a:grpSpLocks/>
            </p:cNvGrpSpPr>
            <p:nvPr/>
          </p:nvGrpSpPr>
          <p:grpSpPr bwMode="auto">
            <a:xfrm>
              <a:off x="336" y="2112"/>
              <a:ext cx="3072" cy="192"/>
              <a:chOff x="1728" y="288"/>
              <a:chExt cx="3072" cy="192"/>
            </a:xfrm>
          </p:grpSpPr>
          <p:grpSp>
            <p:nvGrpSpPr>
              <p:cNvPr id="42006" name="Group 73"/>
              <p:cNvGrpSpPr>
                <a:grpSpLocks/>
              </p:cNvGrpSpPr>
              <p:nvPr/>
            </p:nvGrpSpPr>
            <p:grpSpPr bwMode="auto">
              <a:xfrm>
                <a:off x="1824" y="432"/>
                <a:ext cx="2880" cy="48"/>
                <a:chOff x="1968" y="1776"/>
                <a:chExt cx="2880" cy="192"/>
              </a:xfrm>
            </p:grpSpPr>
            <p:sp>
              <p:nvSpPr>
                <p:cNvPr id="42008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196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09" name="Line 75"/>
                <p:cNvSpPr>
                  <a:spLocks noChangeShapeType="1"/>
                </p:cNvSpPr>
                <p:nvPr/>
              </p:nvSpPr>
              <p:spPr bwMode="auto">
                <a:xfrm flipV="1">
                  <a:off x="206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10" name="Line 76"/>
                <p:cNvSpPr>
                  <a:spLocks noChangeShapeType="1"/>
                </p:cNvSpPr>
                <p:nvPr/>
              </p:nvSpPr>
              <p:spPr bwMode="auto">
                <a:xfrm flipV="1">
                  <a:off x="216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11" name="Line 77"/>
                <p:cNvSpPr>
                  <a:spLocks noChangeShapeType="1"/>
                </p:cNvSpPr>
                <p:nvPr/>
              </p:nvSpPr>
              <p:spPr bwMode="auto">
                <a:xfrm flipV="1">
                  <a:off x="225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12" name="Line 78"/>
                <p:cNvSpPr>
                  <a:spLocks noChangeShapeType="1"/>
                </p:cNvSpPr>
                <p:nvPr/>
              </p:nvSpPr>
              <p:spPr bwMode="auto">
                <a:xfrm flipV="1">
                  <a:off x="235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13" name="Line 79"/>
                <p:cNvSpPr>
                  <a:spLocks noChangeShapeType="1"/>
                </p:cNvSpPr>
                <p:nvPr/>
              </p:nvSpPr>
              <p:spPr bwMode="auto">
                <a:xfrm flipV="1">
                  <a:off x="244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14" name="Line 80"/>
                <p:cNvSpPr>
                  <a:spLocks noChangeShapeType="1"/>
                </p:cNvSpPr>
                <p:nvPr/>
              </p:nvSpPr>
              <p:spPr bwMode="auto">
                <a:xfrm flipV="1">
                  <a:off x="254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15" name="Line 81"/>
                <p:cNvSpPr>
                  <a:spLocks noChangeShapeType="1"/>
                </p:cNvSpPr>
                <p:nvPr/>
              </p:nvSpPr>
              <p:spPr bwMode="auto">
                <a:xfrm flipV="1">
                  <a:off x="264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16" name="Line 82"/>
                <p:cNvSpPr>
                  <a:spLocks noChangeShapeType="1"/>
                </p:cNvSpPr>
                <p:nvPr/>
              </p:nvSpPr>
              <p:spPr bwMode="auto">
                <a:xfrm flipV="1">
                  <a:off x="273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17" name="Line 83"/>
                <p:cNvSpPr>
                  <a:spLocks noChangeShapeType="1"/>
                </p:cNvSpPr>
                <p:nvPr/>
              </p:nvSpPr>
              <p:spPr bwMode="auto">
                <a:xfrm flipV="1">
                  <a:off x="283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18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292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19" name="Line 85"/>
                <p:cNvSpPr>
                  <a:spLocks noChangeShapeType="1"/>
                </p:cNvSpPr>
                <p:nvPr/>
              </p:nvSpPr>
              <p:spPr bwMode="auto">
                <a:xfrm flipV="1">
                  <a:off x="302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20" name="Line 86"/>
                <p:cNvSpPr>
                  <a:spLocks noChangeShapeType="1"/>
                </p:cNvSpPr>
                <p:nvPr/>
              </p:nvSpPr>
              <p:spPr bwMode="auto">
                <a:xfrm flipV="1">
                  <a:off x="312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21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321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22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331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23" name="Line 89"/>
                <p:cNvSpPr>
                  <a:spLocks noChangeShapeType="1"/>
                </p:cNvSpPr>
                <p:nvPr/>
              </p:nvSpPr>
              <p:spPr bwMode="auto">
                <a:xfrm flipV="1">
                  <a:off x="340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24" name="Line 90"/>
                <p:cNvSpPr>
                  <a:spLocks noChangeShapeType="1"/>
                </p:cNvSpPr>
                <p:nvPr/>
              </p:nvSpPr>
              <p:spPr bwMode="auto">
                <a:xfrm flipV="1">
                  <a:off x="350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25" name="Line 91"/>
                <p:cNvSpPr>
                  <a:spLocks noChangeShapeType="1"/>
                </p:cNvSpPr>
                <p:nvPr/>
              </p:nvSpPr>
              <p:spPr bwMode="auto">
                <a:xfrm flipV="1">
                  <a:off x="360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26" name="Line 92"/>
                <p:cNvSpPr>
                  <a:spLocks noChangeShapeType="1"/>
                </p:cNvSpPr>
                <p:nvPr/>
              </p:nvSpPr>
              <p:spPr bwMode="auto">
                <a:xfrm flipV="1">
                  <a:off x="369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27" name="Line 93"/>
                <p:cNvSpPr>
                  <a:spLocks noChangeShapeType="1"/>
                </p:cNvSpPr>
                <p:nvPr/>
              </p:nvSpPr>
              <p:spPr bwMode="auto">
                <a:xfrm flipV="1">
                  <a:off x="379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28" name="Line 94"/>
                <p:cNvSpPr>
                  <a:spLocks noChangeShapeType="1"/>
                </p:cNvSpPr>
                <p:nvPr/>
              </p:nvSpPr>
              <p:spPr bwMode="auto">
                <a:xfrm flipV="1">
                  <a:off x="388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29" name="Line 95"/>
                <p:cNvSpPr>
                  <a:spLocks noChangeShapeType="1"/>
                </p:cNvSpPr>
                <p:nvPr/>
              </p:nvSpPr>
              <p:spPr bwMode="auto">
                <a:xfrm flipV="1">
                  <a:off x="398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30" name="Line 96"/>
                <p:cNvSpPr>
                  <a:spLocks noChangeShapeType="1"/>
                </p:cNvSpPr>
                <p:nvPr/>
              </p:nvSpPr>
              <p:spPr bwMode="auto">
                <a:xfrm flipV="1">
                  <a:off x="408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31" name="Line 97"/>
                <p:cNvSpPr>
                  <a:spLocks noChangeShapeType="1"/>
                </p:cNvSpPr>
                <p:nvPr/>
              </p:nvSpPr>
              <p:spPr bwMode="auto">
                <a:xfrm flipV="1">
                  <a:off x="417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32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427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33" name="Line 99"/>
                <p:cNvSpPr>
                  <a:spLocks noChangeShapeType="1"/>
                </p:cNvSpPr>
                <p:nvPr/>
              </p:nvSpPr>
              <p:spPr bwMode="auto">
                <a:xfrm flipV="1">
                  <a:off x="436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34" name="Line 100"/>
                <p:cNvSpPr>
                  <a:spLocks noChangeShapeType="1"/>
                </p:cNvSpPr>
                <p:nvPr/>
              </p:nvSpPr>
              <p:spPr bwMode="auto">
                <a:xfrm flipV="1">
                  <a:off x="446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35" name="Line 101"/>
                <p:cNvSpPr>
                  <a:spLocks noChangeShapeType="1"/>
                </p:cNvSpPr>
                <p:nvPr/>
              </p:nvSpPr>
              <p:spPr bwMode="auto">
                <a:xfrm flipV="1">
                  <a:off x="456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36" name="Line 102"/>
                <p:cNvSpPr>
                  <a:spLocks noChangeShapeType="1"/>
                </p:cNvSpPr>
                <p:nvPr/>
              </p:nvSpPr>
              <p:spPr bwMode="auto">
                <a:xfrm flipV="1">
                  <a:off x="465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37" name="Line 103"/>
                <p:cNvSpPr>
                  <a:spLocks noChangeShapeType="1"/>
                </p:cNvSpPr>
                <p:nvPr/>
              </p:nvSpPr>
              <p:spPr bwMode="auto">
                <a:xfrm flipV="1">
                  <a:off x="475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38" name="Line 104"/>
                <p:cNvSpPr>
                  <a:spLocks noChangeShapeType="1"/>
                </p:cNvSpPr>
                <p:nvPr/>
              </p:nvSpPr>
              <p:spPr bwMode="auto">
                <a:xfrm flipV="1">
                  <a:off x="484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2007" name="Rectangle 105"/>
              <p:cNvSpPr>
                <a:spLocks noChangeArrowheads="1"/>
              </p:cNvSpPr>
              <p:nvPr/>
            </p:nvSpPr>
            <p:spPr bwMode="auto">
              <a:xfrm>
                <a:off x="1728" y="288"/>
                <a:ext cx="307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 b="0"/>
              </a:p>
            </p:txBody>
          </p:sp>
        </p:grpSp>
        <p:sp>
          <p:nvSpPr>
            <p:cNvPr id="41998" name="Rectangle 106"/>
            <p:cNvSpPr>
              <a:spLocks noChangeArrowheads="1"/>
            </p:cNvSpPr>
            <p:nvPr/>
          </p:nvSpPr>
          <p:spPr bwMode="auto">
            <a:xfrm>
              <a:off x="240" y="2016"/>
              <a:ext cx="326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 b="0"/>
            </a:p>
          </p:txBody>
        </p:sp>
        <p:sp>
          <p:nvSpPr>
            <p:cNvPr id="41999" name="Line 107"/>
            <p:cNvSpPr>
              <a:spLocks noChangeShapeType="1"/>
            </p:cNvSpPr>
            <p:nvPr/>
          </p:nvSpPr>
          <p:spPr bwMode="auto">
            <a:xfrm>
              <a:off x="912" y="211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0" name="Line 108"/>
            <p:cNvSpPr>
              <a:spLocks noChangeShapeType="1"/>
            </p:cNvSpPr>
            <p:nvPr/>
          </p:nvSpPr>
          <p:spPr bwMode="auto">
            <a:xfrm>
              <a:off x="1392" y="211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1" name="Line 109"/>
            <p:cNvSpPr>
              <a:spLocks noChangeShapeType="1"/>
            </p:cNvSpPr>
            <p:nvPr/>
          </p:nvSpPr>
          <p:spPr bwMode="auto">
            <a:xfrm>
              <a:off x="1872" y="211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2" name="Text Box 110"/>
            <p:cNvSpPr txBox="1">
              <a:spLocks noChangeArrowheads="1"/>
            </p:cNvSpPr>
            <p:nvPr/>
          </p:nvSpPr>
          <p:spPr bwMode="auto">
            <a:xfrm>
              <a:off x="336" y="2095"/>
              <a:ext cx="60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1400" b="0"/>
                <a:t>OPCODE</a:t>
              </a:r>
            </a:p>
          </p:txBody>
        </p:sp>
        <p:sp>
          <p:nvSpPr>
            <p:cNvPr id="42003" name="Text Box 111"/>
            <p:cNvSpPr txBox="1">
              <a:spLocks noChangeArrowheads="1"/>
            </p:cNvSpPr>
            <p:nvPr/>
          </p:nvSpPr>
          <p:spPr bwMode="auto">
            <a:xfrm>
              <a:off x="1008" y="2095"/>
              <a:ext cx="38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1400" b="0"/>
                <a:t>rs</a:t>
              </a:r>
            </a:p>
          </p:txBody>
        </p:sp>
        <p:sp>
          <p:nvSpPr>
            <p:cNvPr id="42004" name="Text Box 112"/>
            <p:cNvSpPr txBox="1">
              <a:spLocks noChangeArrowheads="1"/>
            </p:cNvSpPr>
            <p:nvPr/>
          </p:nvSpPr>
          <p:spPr bwMode="auto">
            <a:xfrm>
              <a:off x="1392" y="2095"/>
              <a:ext cx="38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0"/>
                <a:t>rt</a:t>
              </a:r>
            </a:p>
          </p:txBody>
        </p:sp>
        <p:sp>
          <p:nvSpPr>
            <p:cNvPr id="42005" name="Text Box 113"/>
            <p:cNvSpPr txBox="1">
              <a:spLocks noChangeArrowheads="1"/>
            </p:cNvSpPr>
            <p:nvPr/>
          </p:nvSpPr>
          <p:spPr bwMode="auto">
            <a:xfrm>
              <a:off x="1872" y="2095"/>
              <a:ext cx="153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0"/>
                <a:t>16-bit signed constant </a:t>
              </a:r>
              <a:endParaRPr lang="en-US" sz="1400" b="0" baseline="-25000"/>
            </a:p>
          </p:txBody>
        </p:sp>
      </p:grpSp>
      <p:sp>
        <p:nvSpPr>
          <p:cNvPr id="41990" name="Text Box 114"/>
          <p:cNvSpPr txBox="1">
            <a:spLocks noChangeArrowheads="1"/>
          </p:cNvSpPr>
          <p:nvPr/>
        </p:nvSpPr>
        <p:spPr bwMode="auto">
          <a:xfrm>
            <a:off x="381000" y="1143000"/>
            <a:ext cx="8382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3363" indent="-233363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MIPS </a:t>
            </a:r>
            <a:r>
              <a:rPr lang="en-US" sz="2000" i="1"/>
              <a:t>branch instructions</a:t>
            </a:r>
            <a:r>
              <a:rPr lang="en-US" sz="2000"/>
              <a:t> provide a way of conditionally changing the PC to some nearby location...</a:t>
            </a:r>
          </a:p>
        </p:txBody>
      </p:sp>
      <p:sp>
        <p:nvSpPr>
          <p:cNvPr id="41991" name="Text Box 119"/>
          <p:cNvSpPr txBox="1">
            <a:spLocks noChangeArrowheads="1"/>
          </p:cNvSpPr>
          <p:nvPr/>
        </p:nvSpPr>
        <p:spPr bwMode="auto">
          <a:xfrm>
            <a:off x="1373188" y="2057400"/>
            <a:ext cx="82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1800" b="0"/>
              <a:t>I-type:</a:t>
            </a:r>
          </a:p>
        </p:txBody>
      </p:sp>
      <p:grpSp>
        <p:nvGrpSpPr>
          <p:cNvPr id="8" name="Group 124"/>
          <p:cNvGrpSpPr>
            <a:grpSpLocks/>
          </p:cNvGrpSpPr>
          <p:nvPr/>
        </p:nvGrpSpPr>
        <p:grpSpPr bwMode="auto">
          <a:xfrm>
            <a:off x="1895475" y="4137036"/>
            <a:ext cx="3371850" cy="674689"/>
            <a:chOff x="1194" y="2606"/>
            <a:chExt cx="2124" cy="425"/>
          </a:xfrm>
        </p:grpSpPr>
        <p:sp>
          <p:nvSpPr>
            <p:cNvPr id="41995" name="Text Box 122"/>
            <p:cNvSpPr txBox="1">
              <a:spLocks noChangeArrowheads="1"/>
            </p:cNvSpPr>
            <p:nvPr/>
          </p:nvSpPr>
          <p:spPr bwMode="auto">
            <a:xfrm>
              <a:off x="1194" y="2781"/>
              <a:ext cx="21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1000" dirty="0"/>
                <a:t>Notice on memory references offsets are multiplied by 4, so that branch targets are restricted to word boundaries.</a:t>
              </a:r>
            </a:p>
          </p:txBody>
        </p:sp>
        <p:sp>
          <p:nvSpPr>
            <p:cNvPr id="41996" name="Line 123"/>
            <p:cNvSpPr>
              <a:spLocks noChangeShapeType="1"/>
            </p:cNvSpPr>
            <p:nvPr/>
          </p:nvSpPr>
          <p:spPr bwMode="auto">
            <a:xfrm>
              <a:off x="2160" y="2606"/>
              <a:ext cx="0" cy="1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DC0E31A6-3B8D-0446-88DB-3C7133B24DF7}"/>
              </a:ext>
            </a:extLst>
          </p:cNvPr>
          <p:cNvSpPr/>
          <p:nvPr/>
        </p:nvSpPr>
        <p:spPr bwMode="auto">
          <a:xfrm>
            <a:off x="4495800" y="1844675"/>
            <a:ext cx="2895600" cy="822325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1569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Summary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We will use a subset of MIPS instruction set in this class</a:t>
            </a:r>
          </a:p>
          <a:p>
            <a:pPr lvl="1"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Sometimes called “</a:t>
            </a:r>
            <a:r>
              <a:rPr lang="en-US" sz="2000" dirty="0" err="1">
                <a:latin typeface="Tahoma" charset="0"/>
                <a:ea typeface="ＭＳ Ｐゴシック" charset="0"/>
              </a:rPr>
              <a:t>miniMIPS</a:t>
            </a:r>
            <a:r>
              <a:rPr lang="en-US" sz="2000" dirty="0">
                <a:latin typeface="Tahoma" charset="0"/>
                <a:ea typeface="ＭＳ Ｐゴシック" charset="0"/>
              </a:rPr>
              <a:t>”</a:t>
            </a:r>
          </a:p>
          <a:p>
            <a:pPr lvl="1"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All instructions are 32-bit</a:t>
            </a:r>
          </a:p>
          <a:p>
            <a:pPr lvl="1"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3 basic instruction formats</a:t>
            </a:r>
          </a:p>
          <a:p>
            <a:pPr lvl="2">
              <a:defRPr/>
            </a:pPr>
            <a:r>
              <a:rPr lang="en-US" sz="1800" dirty="0">
                <a:latin typeface="Tahoma" charset="0"/>
                <a:ea typeface="ＭＳ Ｐゴシック" charset="0"/>
              </a:rPr>
              <a:t>R-type - Mostly 2 source and 1 destination register</a:t>
            </a:r>
          </a:p>
          <a:p>
            <a:pPr lvl="2">
              <a:defRPr/>
            </a:pPr>
            <a:r>
              <a:rPr lang="en-US" sz="1800" dirty="0">
                <a:latin typeface="Tahoma" charset="0"/>
                <a:ea typeface="ＭＳ Ｐゴシック" charset="0"/>
              </a:rPr>
              <a:t>I-type	- 1-source, a small (16-bit) constant, and a destination register</a:t>
            </a:r>
          </a:p>
          <a:p>
            <a:pPr lvl="2">
              <a:defRPr/>
            </a:pPr>
            <a:r>
              <a:rPr lang="en-US" sz="1800" dirty="0">
                <a:latin typeface="Tahoma" charset="0"/>
                <a:ea typeface="ＭＳ Ｐゴシック" charset="0"/>
              </a:rPr>
              <a:t>J-type - A large (26-bit) constant used for jumps</a:t>
            </a:r>
          </a:p>
          <a:p>
            <a:pPr lvl="1"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Load/Store architecture</a:t>
            </a:r>
          </a:p>
          <a:p>
            <a:pPr lvl="1"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31 general purpose registers, one hardwired to 0, and, by convention, several are used for specific purposes.</a:t>
            </a:r>
          </a:p>
          <a:p>
            <a:pPr>
              <a:defRPr/>
            </a:pP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ISA design requires tradeoffs, usually based on </a:t>
            </a:r>
          </a:p>
          <a:p>
            <a:pPr lvl="1"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History, Art, Engineering</a:t>
            </a:r>
          </a:p>
          <a:p>
            <a:pPr lvl="1"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Benchmark results</a:t>
            </a:r>
          </a:p>
          <a:p>
            <a:pPr>
              <a:defRPr/>
            </a:pPr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939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449E3680-CD62-6440-9A8C-B70DBA5306C7}" type="slidenum">
              <a:rPr lang="en-US" sz="1400">
                <a:latin typeface="Arial Narrow" charset="0"/>
              </a:rPr>
              <a:pPr/>
              <a:t>30</a:t>
            </a:fld>
            <a:endParaRPr lang="en-US" sz="1400">
              <a:latin typeface="Arial Narrow" charset="0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ChangeArrowheads="1"/>
          </p:cNvSpPr>
          <p:nvPr/>
        </p:nvSpPr>
        <p:spPr bwMode="auto">
          <a:xfrm>
            <a:off x="225425" y="312738"/>
            <a:ext cx="5135563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5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MIPS Jumps</a:t>
            </a:r>
          </a:p>
        </p:txBody>
      </p:sp>
      <p:sp>
        <p:nvSpPr>
          <p:cNvPr id="4406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08B3776F-D423-244C-B0D9-DBA403FA6B9C}" type="slidenum">
              <a:rPr lang="en-US" sz="1400">
                <a:latin typeface="Arial Narrow" charset="0"/>
              </a:rPr>
              <a:pPr/>
              <a:t>4</a:t>
            </a:fld>
            <a:endParaRPr lang="en-US" sz="1400">
              <a:latin typeface="Arial Narrow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5575" y="959224"/>
            <a:ext cx="8610600" cy="5562600"/>
          </a:xfrm>
        </p:spPr>
        <p:txBody>
          <a:bodyPr lIns="90488" tIns="44450" rIns="90488" bIns="44450"/>
          <a:lstStyle/>
          <a:p>
            <a:pPr eaLnBrk="1" hangingPunct="1">
              <a:spcBef>
                <a:spcPts val="300"/>
              </a:spcBef>
              <a:defRPr/>
            </a:pPr>
            <a:r>
              <a:rPr lang="en-US" sz="1800" dirty="0">
                <a:latin typeface="Tahoma" charset="0"/>
                <a:ea typeface="ＭＳ Ｐゴシック" charset="0"/>
                <a:cs typeface="ＭＳ Ｐゴシック" charset="0"/>
              </a:rPr>
              <a:t>The range of MIPS branch instructions is limited to approximately </a:t>
            </a:r>
            <a:br>
              <a:rPr lang="en-US" sz="1800" dirty="0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 sz="1800" dirty="0">
                <a:latin typeface="Tahoma" charset="0"/>
                <a:ea typeface="ＭＳ Ｐゴシック" charset="0"/>
                <a:cs typeface="ＭＳ Ｐゴシック" charset="0"/>
                <a:sym typeface="Symbol" charset="0"/>
              </a:rPr>
              <a:t></a:t>
            </a:r>
            <a:r>
              <a:rPr lang="en-US" sz="1800" dirty="0">
                <a:latin typeface="Tahoma" charset="0"/>
                <a:ea typeface="ＭＳ Ｐゴシック" charset="0"/>
                <a:cs typeface="ＭＳ Ｐゴシック" charset="0"/>
              </a:rPr>
              <a:t> 32K instructions (</a:t>
            </a:r>
            <a:r>
              <a:rPr lang="en-US" sz="1800" dirty="0">
                <a:latin typeface="Tahoma" charset="0"/>
                <a:ea typeface="ＭＳ Ｐゴシック" charset="0"/>
                <a:cs typeface="ＭＳ Ｐゴシック" charset="0"/>
                <a:sym typeface="Symbol" charset="0"/>
              </a:rPr>
              <a:t></a:t>
            </a:r>
            <a:r>
              <a:rPr lang="en-US" sz="1800" dirty="0">
                <a:latin typeface="Tahoma" charset="0"/>
                <a:ea typeface="ＭＳ Ｐゴシック" charset="0"/>
                <a:cs typeface="ＭＳ Ｐゴシック" charset="0"/>
              </a:rPr>
              <a:t> 128K bytes) from the branch instruction. </a:t>
            </a:r>
          </a:p>
          <a:p>
            <a:pPr eaLnBrk="1" hangingPunct="1">
              <a:spcBef>
                <a:spcPts val="300"/>
              </a:spcBef>
              <a:defRPr/>
            </a:pPr>
            <a:r>
              <a:rPr lang="en-US" sz="1800" dirty="0">
                <a:latin typeface="Tahoma" charset="0"/>
                <a:ea typeface="ＭＳ Ｐゴシック" charset="0"/>
                <a:cs typeface="ＭＳ Ｐゴシック" charset="0"/>
              </a:rPr>
              <a:t>To branch farther:  an unconditional jump instruction is used.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18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1800" dirty="0">
                <a:latin typeface="Tahoma" charset="0"/>
                <a:ea typeface="ＭＳ Ｐゴシック" charset="0"/>
                <a:cs typeface="ＭＳ Ｐゴシック" charset="0"/>
              </a:rPr>
              <a:t>Instructions:</a:t>
            </a:r>
            <a:endParaRPr lang="en-US" sz="1800" dirty="0">
              <a:latin typeface="Courier New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1600" b="1" dirty="0">
                <a:latin typeface="Tahoma" charset="0"/>
                <a:ea typeface="ＭＳ Ｐゴシック" charset="0"/>
              </a:rPr>
              <a:t>	</a:t>
            </a:r>
            <a:r>
              <a:rPr lang="en-US" sz="1600" b="1" dirty="0">
                <a:latin typeface="Courier New" charset="0"/>
                <a:ea typeface="ＭＳ Ｐゴシック" charset="0"/>
              </a:rPr>
              <a:t>j label	</a:t>
            </a:r>
            <a:r>
              <a:rPr lang="en-US" sz="1600" dirty="0">
                <a:latin typeface="Courier New" charset="0"/>
                <a:ea typeface="ＭＳ Ｐゴシック" charset="0"/>
              </a:rPr>
              <a:t>	# </a:t>
            </a:r>
            <a:r>
              <a:rPr lang="en-US" sz="1600" dirty="0">
                <a:latin typeface="Tahoma" charset="0"/>
                <a:ea typeface="ＭＳ Ｐゴシック" charset="0"/>
              </a:rPr>
              <a:t>jump to label (PC = { PC[31-28], CONST[25:0]*4) }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1600" dirty="0">
                <a:latin typeface="Tahoma" charset="0"/>
                <a:ea typeface="ＭＳ Ｐゴシック" charset="0"/>
              </a:rPr>
              <a:t>					lower 28 bits are the </a:t>
            </a:r>
            <a:r>
              <a:rPr lang="en-US" sz="1600" dirty="0" err="1">
                <a:latin typeface="Tahoma" charset="0"/>
                <a:ea typeface="ＭＳ Ｐゴシック" charset="0"/>
              </a:rPr>
              <a:t>const</a:t>
            </a:r>
            <a:r>
              <a:rPr lang="en-US" sz="1600" dirty="0">
                <a:latin typeface="Tahoma" charset="0"/>
                <a:ea typeface="ＭＳ Ｐゴシック" charset="0"/>
              </a:rPr>
              <a:t> * 4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1600" dirty="0">
                <a:latin typeface="Tahoma" charset="0"/>
                <a:ea typeface="ＭＳ Ｐゴシック" charset="0"/>
              </a:rPr>
              <a:t>					upper 4 bits are from the current PC value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1600" dirty="0">
                <a:latin typeface="Tahoma" charset="0"/>
                <a:ea typeface="ＭＳ Ｐゴシック" charset="0"/>
              </a:rPr>
              <a:t>					“ {  } ” here means concatenate them together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1600" b="1" dirty="0">
                <a:latin typeface="Courier New" charset="0"/>
                <a:ea typeface="ＭＳ Ｐゴシック" charset="0"/>
              </a:rPr>
              <a:t>	</a:t>
            </a:r>
            <a:r>
              <a:rPr lang="en-US" sz="1600" b="1" dirty="0" err="1">
                <a:latin typeface="Courier New" charset="0"/>
                <a:ea typeface="ＭＳ Ｐゴシック" charset="0"/>
              </a:rPr>
              <a:t>jal</a:t>
            </a:r>
            <a:r>
              <a:rPr lang="en-US" sz="1600" b="1" dirty="0">
                <a:latin typeface="Courier New" charset="0"/>
                <a:ea typeface="ＭＳ Ｐゴシック" charset="0"/>
              </a:rPr>
              <a:t> label</a:t>
            </a:r>
            <a:r>
              <a:rPr lang="en-US" sz="1600" dirty="0">
                <a:latin typeface="Courier New" charset="0"/>
                <a:ea typeface="ＭＳ Ｐゴシック" charset="0"/>
              </a:rPr>
              <a:t>		# </a:t>
            </a:r>
            <a:r>
              <a:rPr lang="en-US" sz="1600" dirty="0">
                <a:latin typeface="Tahoma" charset="0"/>
                <a:ea typeface="ＭＳ Ｐゴシック" charset="0"/>
              </a:rPr>
              <a:t>jump to label and </a:t>
            </a:r>
            <a:r>
              <a:rPr lang="en-US" sz="1600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store PC+4 in $31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1600" b="1" dirty="0">
                <a:latin typeface="Tahoma" charset="0"/>
                <a:ea typeface="ＭＳ Ｐゴシック" charset="0"/>
              </a:rPr>
              <a:t>	</a:t>
            </a:r>
            <a:r>
              <a:rPr lang="en-US" sz="1600" b="1" dirty="0" err="1">
                <a:latin typeface="Courier New" charset="0"/>
                <a:ea typeface="ＭＳ Ｐゴシック" charset="0"/>
              </a:rPr>
              <a:t>jr</a:t>
            </a:r>
            <a:r>
              <a:rPr lang="en-US" sz="1600" b="1" dirty="0">
                <a:latin typeface="Courier New" charset="0"/>
                <a:ea typeface="ＭＳ Ｐゴシック" charset="0"/>
              </a:rPr>
              <a:t> $t0	</a:t>
            </a:r>
            <a:r>
              <a:rPr lang="en-US" sz="1600" dirty="0">
                <a:latin typeface="Courier New" charset="0"/>
                <a:ea typeface="ＭＳ Ｐゴシック" charset="0"/>
              </a:rPr>
              <a:t>	# </a:t>
            </a:r>
            <a:r>
              <a:rPr lang="en-US" sz="1600" dirty="0">
                <a:latin typeface="Tahoma" charset="0"/>
                <a:ea typeface="ＭＳ Ｐゴシック" charset="0"/>
              </a:rPr>
              <a:t>jump to address specified by register’s contents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1600" b="1" dirty="0">
                <a:latin typeface="Courier New" charset="0"/>
                <a:ea typeface="ＭＳ Ｐゴシック" charset="0"/>
              </a:rPr>
              <a:t>	</a:t>
            </a:r>
            <a:r>
              <a:rPr lang="en-US" sz="1600" b="1" dirty="0" err="1">
                <a:latin typeface="Courier New" charset="0"/>
                <a:ea typeface="ＭＳ Ｐゴシック" charset="0"/>
              </a:rPr>
              <a:t>jalr</a:t>
            </a:r>
            <a:r>
              <a:rPr lang="en-US" sz="1600" b="1" dirty="0">
                <a:latin typeface="Courier New" charset="0"/>
                <a:ea typeface="ＭＳ Ｐゴシック" charset="0"/>
              </a:rPr>
              <a:t> $t0, $</a:t>
            </a:r>
            <a:r>
              <a:rPr lang="en-US" sz="1600" b="1" dirty="0" err="1">
                <a:latin typeface="Courier New" charset="0"/>
                <a:ea typeface="ＭＳ Ｐゴシック" charset="0"/>
              </a:rPr>
              <a:t>ra</a:t>
            </a:r>
            <a:r>
              <a:rPr lang="en-US" sz="1600" dirty="0">
                <a:latin typeface="Courier New" charset="0"/>
                <a:ea typeface="ＭＳ Ｐゴシック" charset="0"/>
              </a:rPr>
              <a:t>	# </a:t>
            </a:r>
            <a:r>
              <a:rPr lang="en-US" sz="1600" dirty="0">
                <a:latin typeface="Tahoma" charset="0"/>
                <a:ea typeface="ＭＳ Ｐゴシック" charset="0"/>
              </a:rPr>
              <a:t>jump to address specified by first register’s contents 				    and </a:t>
            </a:r>
            <a:r>
              <a:rPr lang="en-US" sz="1600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store PC+4 in second register</a:t>
            </a:r>
            <a:endParaRPr lang="en-US" sz="1600" dirty="0">
              <a:latin typeface="Tahoma" charset="0"/>
              <a:ea typeface="ＭＳ Ｐゴシック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1600" dirty="0">
                <a:latin typeface="Courier New" charset="0"/>
                <a:ea typeface="ＭＳ Ｐゴシック" charset="0"/>
              </a:rPr>
              <a:t>	</a:t>
            </a:r>
            <a:endParaRPr lang="en-US" sz="1600" dirty="0">
              <a:latin typeface="Tahoma" charset="0"/>
              <a:ea typeface="ＭＳ Ｐゴシック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1800" dirty="0">
                <a:latin typeface="Tahoma" charset="0"/>
                <a:ea typeface="ＭＳ Ｐゴシック" charset="0"/>
                <a:cs typeface="ＭＳ Ｐゴシック" charset="0"/>
              </a:rPr>
              <a:t>Formats:</a:t>
            </a:r>
          </a:p>
        </p:txBody>
      </p:sp>
      <p:sp>
        <p:nvSpPr>
          <p:cNvPr id="44036" name="Rectangle 15"/>
          <p:cNvSpPr>
            <a:spLocks noChangeArrowheads="1"/>
          </p:cNvSpPr>
          <p:nvPr/>
        </p:nvSpPr>
        <p:spPr bwMode="auto">
          <a:xfrm>
            <a:off x="814388" y="1479550"/>
            <a:ext cx="7515225" cy="129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7" name="Text Box 17"/>
          <p:cNvSpPr txBox="1">
            <a:spLocks noChangeArrowheads="1"/>
          </p:cNvSpPr>
          <p:nvPr/>
        </p:nvSpPr>
        <p:spPr bwMode="auto">
          <a:xfrm>
            <a:off x="990600" y="4724400"/>
            <a:ext cx="3124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1600" b="0" dirty="0"/>
              <a:t>J-type: used for j</a:t>
            </a:r>
          </a:p>
        </p:txBody>
      </p:sp>
      <p:grpSp>
        <p:nvGrpSpPr>
          <p:cNvPr id="44038" name="Group 19"/>
          <p:cNvGrpSpPr>
            <a:grpSpLocks/>
          </p:cNvGrpSpPr>
          <p:nvPr/>
        </p:nvGrpSpPr>
        <p:grpSpPr bwMode="auto">
          <a:xfrm>
            <a:off x="3200400" y="4745038"/>
            <a:ext cx="4876800" cy="304800"/>
            <a:chOff x="1728" y="288"/>
            <a:chExt cx="3072" cy="192"/>
          </a:xfrm>
        </p:grpSpPr>
        <p:grpSp>
          <p:nvGrpSpPr>
            <p:cNvPr id="44175" name="Group 20"/>
            <p:cNvGrpSpPr>
              <a:grpSpLocks/>
            </p:cNvGrpSpPr>
            <p:nvPr/>
          </p:nvGrpSpPr>
          <p:grpSpPr bwMode="auto">
            <a:xfrm>
              <a:off x="1824" y="432"/>
              <a:ext cx="2880" cy="48"/>
              <a:chOff x="1968" y="1776"/>
              <a:chExt cx="2880" cy="192"/>
            </a:xfrm>
          </p:grpSpPr>
          <p:sp>
            <p:nvSpPr>
              <p:cNvPr id="44177" name="Line 21"/>
              <p:cNvSpPr>
                <a:spLocks noChangeShapeType="1"/>
              </p:cNvSpPr>
              <p:nvPr/>
            </p:nvSpPr>
            <p:spPr bwMode="auto">
              <a:xfrm flipV="1">
                <a:off x="1968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78" name="Line 22"/>
              <p:cNvSpPr>
                <a:spLocks noChangeShapeType="1"/>
              </p:cNvSpPr>
              <p:nvPr/>
            </p:nvSpPr>
            <p:spPr bwMode="auto">
              <a:xfrm flipV="1">
                <a:off x="2064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79" name="Line 23"/>
              <p:cNvSpPr>
                <a:spLocks noChangeShapeType="1"/>
              </p:cNvSpPr>
              <p:nvPr/>
            </p:nvSpPr>
            <p:spPr bwMode="auto">
              <a:xfrm flipV="1">
                <a:off x="2160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80" name="Line 24"/>
              <p:cNvSpPr>
                <a:spLocks noChangeShapeType="1"/>
              </p:cNvSpPr>
              <p:nvPr/>
            </p:nvSpPr>
            <p:spPr bwMode="auto">
              <a:xfrm flipV="1">
                <a:off x="2256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81" name="Line 25"/>
              <p:cNvSpPr>
                <a:spLocks noChangeShapeType="1"/>
              </p:cNvSpPr>
              <p:nvPr/>
            </p:nvSpPr>
            <p:spPr bwMode="auto">
              <a:xfrm flipV="1">
                <a:off x="2352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82" name="Line 26"/>
              <p:cNvSpPr>
                <a:spLocks noChangeShapeType="1"/>
              </p:cNvSpPr>
              <p:nvPr/>
            </p:nvSpPr>
            <p:spPr bwMode="auto">
              <a:xfrm flipV="1">
                <a:off x="2448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83" name="Line 27"/>
              <p:cNvSpPr>
                <a:spLocks noChangeShapeType="1"/>
              </p:cNvSpPr>
              <p:nvPr/>
            </p:nvSpPr>
            <p:spPr bwMode="auto">
              <a:xfrm flipV="1">
                <a:off x="2544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84" name="Line 28"/>
              <p:cNvSpPr>
                <a:spLocks noChangeShapeType="1"/>
              </p:cNvSpPr>
              <p:nvPr/>
            </p:nvSpPr>
            <p:spPr bwMode="auto">
              <a:xfrm flipV="1">
                <a:off x="2640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85" name="Line 29"/>
              <p:cNvSpPr>
                <a:spLocks noChangeShapeType="1"/>
              </p:cNvSpPr>
              <p:nvPr/>
            </p:nvSpPr>
            <p:spPr bwMode="auto">
              <a:xfrm flipV="1">
                <a:off x="2736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86" name="Line 30"/>
              <p:cNvSpPr>
                <a:spLocks noChangeShapeType="1"/>
              </p:cNvSpPr>
              <p:nvPr/>
            </p:nvSpPr>
            <p:spPr bwMode="auto">
              <a:xfrm flipV="1">
                <a:off x="2832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87" name="Line 31"/>
              <p:cNvSpPr>
                <a:spLocks noChangeShapeType="1"/>
              </p:cNvSpPr>
              <p:nvPr/>
            </p:nvSpPr>
            <p:spPr bwMode="auto">
              <a:xfrm flipV="1">
                <a:off x="2928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88" name="Line 32"/>
              <p:cNvSpPr>
                <a:spLocks noChangeShapeType="1"/>
              </p:cNvSpPr>
              <p:nvPr/>
            </p:nvSpPr>
            <p:spPr bwMode="auto">
              <a:xfrm flipV="1">
                <a:off x="3024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89" name="Line 33"/>
              <p:cNvSpPr>
                <a:spLocks noChangeShapeType="1"/>
              </p:cNvSpPr>
              <p:nvPr/>
            </p:nvSpPr>
            <p:spPr bwMode="auto">
              <a:xfrm flipV="1">
                <a:off x="3120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90" name="Line 34"/>
              <p:cNvSpPr>
                <a:spLocks noChangeShapeType="1"/>
              </p:cNvSpPr>
              <p:nvPr/>
            </p:nvSpPr>
            <p:spPr bwMode="auto">
              <a:xfrm flipV="1">
                <a:off x="3216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91" name="Line 35"/>
              <p:cNvSpPr>
                <a:spLocks noChangeShapeType="1"/>
              </p:cNvSpPr>
              <p:nvPr/>
            </p:nvSpPr>
            <p:spPr bwMode="auto">
              <a:xfrm flipV="1">
                <a:off x="3312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92" name="Line 36"/>
              <p:cNvSpPr>
                <a:spLocks noChangeShapeType="1"/>
              </p:cNvSpPr>
              <p:nvPr/>
            </p:nvSpPr>
            <p:spPr bwMode="auto">
              <a:xfrm flipV="1">
                <a:off x="3408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93" name="Line 37"/>
              <p:cNvSpPr>
                <a:spLocks noChangeShapeType="1"/>
              </p:cNvSpPr>
              <p:nvPr/>
            </p:nvSpPr>
            <p:spPr bwMode="auto">
              <a:xfrm flipV="1">
                <a:off x="3504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94" name="Line 38"/>
              <p:cNvSpPr>
                <a:spLocks noChangeShapeType="1"/>
              </p:cNvSpPr>
              <p:nvPr/>
            </p:nvSpPr>
            <p:spPr bwMode="auto">
              <a:xfrm flipV="1">
                <a:off x="3600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95" name="Line 39"/>
              <p:cNvSpPr>
                <a:spLocks noChangeShapeType="1"/>
              </p:cNvSpPr>
              <p:nvPr/>
            </p:nvSpPr>
            <p:spPr bwMode="auto">
              <a:xfrm flipV="1">
                <a:off x="3696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96" name="Line 40"/>
              <p:cNvSpPr>
                <a:spLocks noChangeShapeType="1"/>
              </p:cNvSpPr>
              <p:nvPr/>
            </p:nvSpPr>
            <p:spPr bwMode="auto">
              <a:xfrm flipV="1">
                <a:off x="3792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97" name="Line 41"/>
              <p:cNvSpPr>
                <a:spLocks noChangeShapeType="1"/>
              </p:cNvSpPr>
              <p:nvPr/>
            </p:nvSpPr>
            <p:spPr bwMode="auto">
              <a:xfrm flipV="1">
                <a:off x="3888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98" name="Line 42"/>
              <p:cNvSpPr>
                <a:spLocks noChangeShapeType="1"/>
              </p:cNvSpPr>
              <p:nvPr/>
            </p:nvSpPr>
            <p:spPr bwMode="auto">
              <a:xfrm flipV="1">
                <a:off x="3984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99" name="Line 43"/>
              <p:cNvSpPr>
                <a:spLocks noChangeShapeType="1"/>
              </p:cNvSpPr>
              <p:nvPr/>
            </p:nvSpPr>
            <p:spPr bwMode="auto">
              <a:xfrm flipV="1">
                <a:off x="4080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00" name="Line 44"/>
              <p:cNvSpPr>
                <a:spLocks noChangeShapeType="1"/>
              </p:cNvSpPr>
              <p:nvPr/>
            </p:nvSpPr>
            <p:spPr bwMode="auto">
              <a:xfrm flipV="1">
                <a:off x="4176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01" name="Line 45"/>
              <p:cNvSpPr>
                <a:spLocks noChangeShapeType="1"/>
              </p:cNvSpPr>
              <p:nvPr/>
            </p:nvSpPr>
            <p:spPr bwMode="auto">
              <a:xfrm flipV="1">
                <a:off x="4272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02" name="Line 46"/>
              <p:cNvSpPr>
                <a:spLocks noChangeShapeType="1"/>
              </p:cNvSpPr>
              <p:nvPr/>
            </p:nvSpPr>
            <p:spPr bwMode="auto">
              <a:xfrm flipV="1">
                <a:off x="4368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03" name="Line 47"/>
              <p:cNvSpPr>
                <a:spLocks noChangeShapeType="1"/>
              </p:cNvSpPr>
              <p:nvPr/>
            </p:nvSpPr>
            <p:spPr bwMode="auto">
              <a:xfrm flipV="1">
                <a:off x="4464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04" name="Line 48"/>
              <p:cNvSpPr>
                <a:spLocks noChangeShapeType="1"/>
              </p:cNvSpPr>
              <p:nvPr/>
            </p:nvSpPr>
            <p:spPr bwMode="auto">
              <a:xfrm flipV="1">
                <a:off x="4560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05" name="Line 49"/>
              <p:cNvSpPr>
                <a:spLocks noChangeShapeType="1"/>
              </p:cNvSpPr>
              <p:nvPr/>
            </p:nvSpPr>
            <p:spPr bwMode="auto">
              <a:xfrm flipV="1">
                <a:off x="4656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06" name="Line 50"/>
              <p:cNvSpPr>
                <a:spLocks noChangeShapeType="1"/>
              </p:cNvSpPr>
              <p:nvPr/>
            </p:nvSpPr>
            <p:spPr bwMode="auto">
              <a:xfrm flipV="1">
                <a:off x="4752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07" name="Line 51"/>
              <p:cNvSpPr>
                <a:spLocks noChangeShapeType="1"/>
              </p:cNvSpPr>
              <p:nvPr/>
            </p:nvSpPr>
            <p:spPr bwMode="auto">
              <a:xfrm flipV="1">
                <a:off x="4848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176" name="Rectangle 52"/>
            <p:cNvSpPr>
              <a:spLocks noChangeArrowheads="1"/>
            </p:cNvSpPr>
            <p:nvPr/>
          </p:nvSpPr>
          <p:spPr bwMode="auto">
            <a:xfrm>
              <a:off x="1728" y="288"/>
              <a:ext cx="3072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2000" b="0"/>
            </a:p>
          </p:txBody>
        </p:sp>
      </p:grpSp>
      <p:sp>
        <p:nvSpPr>
          <p:cNvPr id="44039" name="Rectangle 53"/>
          <p:cNvSpPr>
            <a:spLocks noChangeArrowheads="1"/>
          </p:cNvSpPr>
          <p:nvPr/>
        </p:nvSpPr>
        <p:spPr bwMode="auto">
          <a:xfrm>
            <a:off x="3352800" y="3886200"/>
            <a:ext cx="5181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0" name="Line 54"/>
          <p:cNvSpPr>
            <a:spLocks noChangeShapeType="1"/>
          </p:cNvSpPr>
          <p:nvPr/>
        </p:nvSpPr>
        <p:spPr bwMode="auto">
          <a:xfrm>
            <a:off x="4114800" y="474503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1" name="Text Box 57"/>
          <p:cNvSpPr txBox="1">
            <a:spLocks noChangeArrowheads="1"/>
          </p:cNvSpPr>
          <p:nvPr/>
        </p:nvSpPr>
        <p:spPr bwMode="auto">
          <a:xfrm>
            <a:off x="3273425" y="4745038"/>
            <a:ext cx="8255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600" b="0"/>
              <a:t>OP = 2</a:t>
            </a:r>
          </a:p>
        </p:txBody>
      </p:sp>
      <p:sp>
        <p:nvSpPr>
          <p:cNvPr id="44042" name="Text Box 60"/>
          <p:cNvSpPr txBox="1">
            <a:spLocks noChangeArrowheads="1"/>
          </p:cNvSpPr>
          <p:nvPr/>
        </p:nvSpPr>
        <p:spPr bwMode="auto">
          <a:xfrm>
            <a:off x="4724400" y="4745038"/>
            <a:ext cx="2438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26-bit constant </a:t>
            </a:r>
            <a:endParaRPr lang="en-US" sz="1400" b="0" baseline="-25000"/>
          </a:p>
        </p:txBody>
      </p:sp>
      <p:sp>
        <p:nvSpPr>
          <p:cNvPr id="44043" name="Text Box 61"/>
          <p:cNvSpPr txBox="1">
            <a:spLocks noChangeArrowheads="1"/>
          </p:cNvSpPr>
          <p:nvPr/>
        </p:nvSpPr>
        <p:spPr bwMode="auto">
          <a:xfrm>
            <a:off x="990600" y="5195888"/>
            <a:ext cx="3124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1600" b="0"/>
              <a:t>J-type: used for jal</a:t>
            </a:r>
          </a:p>
        </p:txBody>
      </p:sp>
      <p:grpSp>
        <p:nvGrpSpPr>
          <p:cNvPr id="44044" name="Group 62"/>
          <p:cNvGrpSpPr>
            <a:grpSpLocks/>
          </p:cNvGrpSpPr>
          <p:nvPr/>
        </p:nvGrpSpPr>
        <p:grpSpPr bwMode="auto">
          <a:xfrm>
            <a:off x="3200400" y="5216525"/>
            <a:ext cx="4876800" cy="304800"/>
            <a:chOff x="1728" y="288"/>
            <a:chExt cx="3072" cy="192"/>
          </a:xfrm>
        </p:grpSpPr>
        <p:grpSp>
          <p:nvGrpSpPr>
            <p:cNvPr id="44142" name="Group 63"/>
            <p:cNvGrpSpPr>
              <a:grpSpLocks/>
            </p:cNvGrpSpPr>
            <p:nvPr/>
          </p:nvGrpSpPr>
          <p:grpSpPr bwMode="auto">
            <a:xfrm>
              <a:off x="1824" y="432"/>
              <a:ext cx="2880" cy="48"/>
              <a:chOff x="1968" y="1776"/>
              <a:chExt cx="2880" cy="192"/>
            </a:xfrm>
          </p:grpSpPr>
          <p:sp>
            <p:nvSpPr>
              <p:cNvPr id="44144" name="Line 64"/>
              <p:cNvSpPr>
                <a:spLocks noChangeShapeType="1"/>
              </p:cNvSpPr>
              <p:nvPr/>
            </p:nvSpPr>
            <p:spPr bwMode="auto">
              <a:xfrm flipV="1">
                <a:off x="1968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45" name="Line 65"/>
              <p:cNvSpPr>
                <a:spLocks noChangeShapeType="1"/>
              </p:cNvSpPr>
              <p:nvPr/>
            </p:nvSpPr>
            <p:spPr bwMode="auto">
              <a:xfrm flipV="1">
                <a:off x="2064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46" name="Line 66"/>
              <p:cNvSpPr>
                <a:spLocks noChangeShapeType="1"/>
              </p:cNvSpPr>
              <p:nvPr/>
            </p:nvSpPr>
            <p:spPr bwMode="auto">
              <a:xfrm flipV="1">
                <a:off x="2160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47" name="Line 67"/>
              <p:cNvSpPr>
                <a:spLocks noChangeShapeType="1"/>
              </p:cNvSpPr>
              <p:nvPr/>
            </p:nvSpPr>
            <p:spPr bwMode="auto">
              <a:xfrm flipV="1">
                <a:off x="2256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48" name="Line 68"/>
              <p:cNvSpPr>
                <a:spLocks noChangeShapeType="1"/>
              </p:cNvSpPr>
              <p:nvPr/>
            </p:nvSpPr>
            <p:spPr bwMode="auto">
              <a:xfrm flipV="1">
                <a:off x="2352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49" name="Line 69"/>
              <p:cNvSpPr>
                <a:spLocks noChangeShapeType="1"/>
              </p:cNvSpPr>
              <p:nvPr/>
            </p:nvSpPr>
            <p:spPr bwMode="auto">
              <a:xfrm flipV="1">
                <a:off x="2448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50" name="Line 70"/>
              <p:cNvSpPr>
                <a:spLocks noChangeShapeType="1"/>
              </p:cNvSpPr>
              <p:nvPr/>
            </p:nvSpPr>
            <p:spPr bwMode="auto">
              <a:xfrm flipV="1">
                <a:off x="2544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51" name="Line 71"/>
              <p:cNvSpPr>
                <a:spLocks noChangeShapeType="1"/>
              </p:cNvSpPr>
              <p:nvPr/>
            </p:nvSpPr>
            <p:spPr bwMode="auto">
              <a:xfrm flipV="1">
                <a:off x="2640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52" name="Line 72"/>
              <p:cNvSpPr>
                <a:spLocks noChangeShapeType="1"/>
              </p:cNvSpPr>
              <p:nvPr/>
            </p:nvSpPr>
            <p:spPr bwMode="auto">
              <a:xfrm flipV="1">
                <a:off x="2736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53" name="Line 73"/>
              <p:cNvSpPr>
                <a:spLocks noChangeShapeType="1"/>
              </p:cNvSpPr>
              <p:nvPr/>
            </p:nvSpPr>
            <p:spPr bwMode="auto">
              <a:xfrm flipV="1">
                <a:off x="2832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54" name="Line 74"/>
              <p:cNvSpPr>
                <a:spLocks noChangeShapeType="1"/>
              </p:cNvSpPr>
              <p:nvPr/>
            </p:nvSpPr>
            <p:spPr bwMode="auto">
              <a:xfrm flipV="1">
                <a:off x="2928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55" name="Line 75"/>
              <p:cNvSpPr>
                <a:spLocks noChangeShapeType="1"/>
              </p:cNvSpPr>
              <p:nvPr/>
            </p:nvSpPr>
            <p:spPr bwMode="auto">
              <a:xfrm flipV="1">
                <a:off x="3024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56" name="Line 76"/>
              <p:cNvSpPr>
                <a:spLocks noChangeShapeType="1"/>
              </p:cNvSpPr>
              <p:nvPr/>
            </p:nvSpPr>
            <p:spPr bwMode="auto">
              <a:xfrm flipV="1">
                <a:off x="3120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57" name="Line 77"/>
              <p:cNvSpPr>
                <a:spLocks noChangeShapeType="1"/>
              </p:cNvSpPr>
              <p:nvPr/>
            </p:nvSpPr>
            <p:spPr bwMode="auto">
              <a:xfrm flipV="1">
                <a:off x="3216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58" name="Line 78"/>
              <p:cNvSpPr>
                <a:spLocks noChangeShapeType="1"/>
              </p:cNvSpPr>
              <p:nvPr/>
            </p:nvSpPr>
            <p:spPr bwMode="auto">
              <a:xfrm flipV="1">
                <a:off x="3312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59" name="Line 79"/>
              <p:cNvSpPr>
                <a:spLocks noChangeShapeType="1"/>
              </p:cNvSpPr>
              <p:nvPr/>
            </p:nvSpPr>
            <p:spPr bwMode="auto">
              <a:xfrm flipV="1">
                <a:off x="3408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60" name="Line 80"/>
              <p:cNvSpPr>
                <a:spLocks noChangeShapeType="1"/>
              </p:cNvSpPr>
              <p:nvPr/>
            </p:nvSpPr>
            <p:spPr bwMode="auto">
              <a:xfrm flipV="1">
                <a:off x="3504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61" name="Line 81"/>
              <p:cNvSpPr>
                <a:spLocks noChangeShapeType="1"/>
              </p:cNvSpPr>
              <p:nvPr/>
            </p:nvSpPr>
            <p:spPr bwMode="auto">
              <a:xfrm flipV="1">
                <a:off x="3600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62" name="Line 82"/>
              <p:cNvSpPr>
                <a:spLocks noChangeShapeType="1"/>
              </p:cNvSpPr>
              <p:nvPr/>
            </p:nvSpPr>
            <p:spPr bwMode="auto">
              <a:xfrm flipV="1">
                <a:off x="3696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63" name="Line 83"/>
              <p:cNvSpPr>
                <a:spLocks noChangeShapeType="1"/>
              </p:cNvSpPr>
              <p:nvPr/>
            </p:nvSpPr>
            <p:spPr bwMode="auto">
              <a:xfrm flipV="1">
                <a:off x="3792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64" name="Line 84"/>
              <p:cNvSpPr>
                <a:spLocks noChangeShapeType="1"/>
              </p:cNvSpPr>
              <p:nvPr/>
            </p:nvSpPr>
            <p:spPr bwMode="auto">
              <a:xfrm flipV="1">
                <a:off x="3888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65" name="Line 85"/>
              <p:cNvSpPr>
                <a:spLocks noChangeShapeType="1"/>
              </p:cNvSpPr>
              <p:nvPr/>
            </p:nvSpPr>
            <p:spPr bwMode="auto">
              <a:xfrm flipV="1">
                <a:off x="3984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66" name="Line 86"/>
              <p:cNvSpPr>
                <a:spLocks noChangeShapeType="1"/>
              </p:cNvSpPr>
              <p:nvPr/>
            </p:nvSpPr>
            <p:spPr bwMode="auto">
              <a:xfrm flipV="1">
                <a:off x="4080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67" name="Line 87"/>
              <p:cNvSpPr>
                <a:spLocks noChangeShapeType="1"/>
              </p:cNvSpPr>
              <p:nvPr/>
            </p:nvSpPr>
            <p:spPr bwMode="auto">
              <a:xfrm flipV="1">
                <a:off x="4176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68" name="Line 88"/>
              <p:cNvSpPr>
                <a:spLocks noChangeShapeType="1"/>
              </p:cNvSpPr>
              <p:nvPr/>
            </p:nvSpPr>
            <p:spPr bwMode="auto">
              <a:xfrm flipV="1">
                <a:off x="4272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69" name="Line 89"/>
              <p:cNvSpPr>
                <a:spLocks noChangeShapeType="1"/>
              </p:cNvSpPr>
              <p:nvPr/>
            </p:nvSpPr>
            <p:spPr bwMode="auto">
              <a:xfrm flipV="1">
                <a:off x="4368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70" name="Line 90"/>
              <p:cNvSpPr>
                <a:spLocks noChangeShapeType="1"/>
              </p:cNvSpPr>
              <p:nvPr/>
            </p:nvSpPr>
            <p:spPr bwMode="auto">
              <a:xfrm flipV="1">
                <a:off x="4464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71" name="Line 91"/>
              <p:cNvSpPr>
                <a:spLocks noChangeShapeType="1"/>
              </p:cNvSpPr>
              <p:nvPr/>
            </p:nvSpPr>
            <p:spPr bwMode="auto">
              <a:xfrm flipV="1">
                <a:off x="4560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72" name="Line 92"/>
              <p:cNvSpPr>
                <a:spLocks noChangeShapeType="1"/>
              </p:cNvSpPr>
              <p:nvPr/>
            </p:nvSpPr>
            <p:spPr bwMode="auto">
              <a:xfrm flipV="1">
                <a:off x="4656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73" name="Line 93"/>
              <p:cNvSpPr>
                <a:spLocks noChangeShapeType="1"/>
              </p:cNvSpPr>
              <p:nvPr/>
            </p:nvSpPr>
            <p:spPr bwMode="auto">
              <a:xfrm flipV="1">
                <a:off x="4752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74" name="Line 94"/>
              <p:cNvSpPr>
                <a:spLocks noChangeShapeType="1"/>
              </p:cNvSpPr>
              <p:nvPr/>
            </p:nvSpPr>
            <p:spPr bwMode="auto">
              <a:xfrm flipV="1">
                <a:off x="4848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143" name="Rectangle 95"/>
            <p:cNvSpPr>
              <a:spLocks noChangeArrowheads="1"/>
            </p:cNvSpPr>
            <p:nvPr/>
          </p:nvSpPr>
          <p:spPr bwMode="auto">
            <a:xfrm>
              <a:off x="1728" y="288"/>
              <a:ext cx="3072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2000" b="0"/>
            </a:p>
          </p:txBody>
        </p:sp>
      </p:grpSp>
      <p:sp>
        <p:nvSpPr>
          <p:cNvPr id="44045" name="Line 96"/>
          <p:cNvSpPr>
            <a:spLocks noChangeShapeType="1"/>
          </p:cNvSpPr>
          <p:nvPr/>
        </p:nvSpPr>
        <p:spPr bwMode="auto">
          <a:xfrm>
            <a:off x="4114800" y="52165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6" name="Text Box 97"/>
          <p:cNvSpPr txBox="1">
            <a:spLocks noChangeArrowheads="1"/>
          </p:cNvSpPr>
          <p:nvPr/>
        </p:nvSpPr>
        <p:spPr bwMode="auto">
          <a:xfrm>
            <a:off x="3273425" y="5216525"/>
            <a:ext cx="8255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600" b="0"/>
              <a:t>OP = 3</a:t>
            </a:r>
          </a:p>
        </p:txBody>
      </p:sp>
      <p:sp>
        <p:nvSpPr>
          <p:cNvPr id="44047" name="Text Box 98"/>
          <p:cNvSpPr txBox="1">
            <a:spLocks noChangeArrowheads="1"/>
          </p:cNvSpPr>
          <p:nvPr/>
        </p:nvSpPr>
        <p:spPr bwMode="auto">
          <a:xfrm>
            <a:off x="4724400" y="5216525"/>
            <a:ext cx="2438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400" b="0"/>
              <a:t>26-bit constant </a:t>
            </a:r>
            <a:endParaRPr lang="en-US" sz="1400" b="0" baseline="-25000"/>
          </a:p>
        </p:txBody>
      </p:sp>
      <p:grpSp>
        <p:nvGrpSpPr>
          <p:cNvPr id="44048" name="Group 150"/>
          <p:cNvGrpSpPr>
            <a:grpSpLocks/>
          </p:cNvGrpSpPr>
          <p:nvPr/>
        </p:nvGrpSpPr>
        <p:grpSpPr bwMode="auto">
          <a:xfrm>
            <a:off x="990600" y="5562600"/>
            <a:ext cx="7239000" cy="609600"/>
            <a:chOff x="768" y="2976"/>
            <a:chExt cx="4560" cy="384"/>
          </a:xfrm>
        </p:grpSpPr>
        <p:sp>
          <p:nvSpPr>
            <p:cNvPr id="44096" name="Text Box 99"/>
            <p:cNvSpPr txBox="1">
              <a:spLocks noChangeArrowheads="1"/>
            </p:cNvSpPr>
            <p:nvPr/>
          </p:nvSpPr>
          <p:spPr bwMode="auto">
            <a:xfrm>
              <a:off x="768" y="3072"/>
              <a:ext cx="196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sz="1600" b="0"/>
                <a:t>R-type, used for jr</a:t>
              </a:r>
            </a:p>
          </p:txBody>
        </p:sp>
        <p:sp>
          <p:nvSpPr>
            <p:cNvPr id="44097" name="Rectangle 101"/>
            <p:cNvSpPr>
              <a:spLocks noChangeArrowheads="1"/>
            </p:cNvSpPr>
            <p:nvPr/>
          </p:nvSpPr>
          <p:spPr bwMode="auto">
            <a:xfrm>
              <a:off x="2064" y="2976"/>
              <a:ext cx="326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 b="0"/>
            </a:p>
          </p:txBody>
        </p:sp>
        <p:grpSp>
          <p:nvGrpSpPr>
            <p:cNvPr id="44098" name="Group 103"/>
            <p:cNvGrpSpPr>
              <a:grpSpLocks/>
            </p:cNvGrpSpPr>
            <p:nvPr/>
          </p:nvGrpSpPr>
          <p:grpSpPr bwMode="auto">
            <a:xfrm>
              <a:off x="2160" y="3072"/>
              <a:ext cx="3072" cy="192"/>
              <a:chOff x="1728" y="288"/>
              <a:chExt cx="3072" cy="192"/>
            </a:xfrm>
          </p:grpSpPr>
          <p:grpSp>
            <p:nvGrpSpPr>
              <p:cNvPr id="44109" name="Group 104"/>
              <p:cNvGrpSpPr>
                <a:grpSpLocks/>
              </p:cNvGrpSpPr>
              <p:nvPr/>
            </p:nvGrpSpPr>
            <p:grpSpPr bwMode="auto">
              <a:xfrm>
                <a:off x="1824" y="432"/>
                <a:ext cx="2880" cy="48"/>
                <a:chOff x="1968" y="1776"/>
                <a:chExt cx="2880" cy="192"/>
              </a:xfrm>
            </p:grpSpPr>
            <p:sp>
              <p:nvSpPr>
                <p:cNvPr id="44111" name="Line 105"/>
                <p:cNvSpPr>
                  <a:spLocks noChangeShapeType="1"/>
                </p:cNvSpPr>
                <p:nvPr/>
              </p:nvSpPr>
              <p:spPr bwMode="auto">
                <a:xfrm flipV="1">
                  <a:off x="196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12" name="Line 106"/>
                <p:cNvSpPr>
                  <a:spLocks noChangeShapeType="1"/>
                </p:cNvSpPr>
                <p:nvPr/>
              </p:nvSpPr>
              <p:spPr bwMode="auto">
                <a:xfrm flipV="1">
                  <a:off x="206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13" name="Line 107"/>
                <p:cNvSpPr>
                  <a:spLocks noChangeShapeType="1"/>
                </p:cNvSpPr>
                <p:nvPr/>
              </p:nvSpPr>
              <p:spPr bwMode="auto">
                <a:xfrm flipV="1">
                  <a:off x="216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14" name="Line 108"/>
                <p:cNvSpPr>
                  <a:spLocks noChangeShapeType="1"/>
                </p:cNvSpPr>
                <p:nvPr/>
              </p:nvSpPr>
              <p:spPr bwMode="auto">
                <a:xfrm flipV="1">
                  <a:off x="225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15" name="Line 109"/>
                <p:cNvSpPr>
                  <a:spLocks noChangeShapeType="1"/>
                </p:cNvSpPr>
                <p:nvPr/>
              </p:nvSpPr>
              <p:spPr bwMode="auto">
                <a:xfrm flipV="1">
                  <a:off x="235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16" name="Line 110"/>
                <p:cNvSpPr>
                  <a:spLocks noChangeShapeType="1"/>
                </p:cNvSpPr>
                <p:nvPr/>
              </p:nvSpPr>
              <p:spPr bwMode="auto">
                <a:xfrm flipV="1">
                  <a:off x="244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17" name="Line 111"/>
                <p:cNvSpPr>
                  <a:spLocks noChangeShapeType="1"/>
                </p:cNvSpPr>
                <p:nvPr/>
              </p:nvSpPr>
              <p:spPr bwMode="auto">
                <a:xfrm flipV="1">
                  <a:off x="254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18" name="Line 112"/>
                <p:cNvSpPr>
                  <a:spLocks noChangeShapeType="1"/>
                </p:cNvSpPr>
                <p:nvPr/>
              </p:nvSpPr>
              <p:spPr bwMode="auto">
                <a:xfrm flipV="1">
                  <a:off x="264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19" name="Line 113"/>
                <p:cNvSpPr>
                  <a:spLocks noChangeShapeType="1"/>
                </p:cNvSpPr>
                <p:nvPr/>
              </p:nvSpPr>
              <p:spPr bwMode="auto">
                <a:xfrm flipV="1">
                  <a:off x="273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20" name="Line 114"/>
                <p:cNvSpPr>
                  <a:spLocks noChangeShapeType="1"/>
                </p:cNvSpPr>
                <p:nvPr/>
              </p:nvSpPr>
              <p:spPr bwMode="auto">
                <a:xfrm flipV="1">
                  <a:off x="283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21" name="Line 115"/>
                <p:cNvSpPr>
                  <a:spLocks noChangeShapeType="1"/>
                </p:cNvSpPr>
                <p:nvPr/>
              </p:nvSpPr>
              <p:spPr bwMode="auto">
                <a:xfrm flipV="1">
                  <a:off x="292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22" name="Line 116"/>
                <p:cNvSpPr>
                  <a:spLocks noChangeShapeType="1"/>
                </p:cNvSpPr>
                <p:nvPr/>
              </p:nvSpPr>
              <p:spPr bwMode="auto">
                <a:xfrm flipV="1">
                  <a:off x="302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23" name="Line 117"/>
                <p:cNvSpPr>
                  <a:spLocks noChangeShapeType="1"/>
                </p:cNvSpPr>
                <p:nvPr/>
              </p:nvSpPr>
              <p:spPr bwMode="auto">
                <a:xfrm flipV="1">
                  <a:off x="312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24" name="Line 118"/>
                <p:cNvSpPr>
                  <a:spLocks noChangeShapeType="1"/>
                </p:cNvSpPr>
                <p:nvPr/>
              </p:nvSpPr>
              <p:spPr bwMode="auto">
                <a:xfrm flipV="1">
                  <a:off x="321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25" name="Line 119"/>
                <p:cNvSpPr>
                  <a:spLocks noChangeShapeType="1"/>
                </p:cNvSpPr>
                <p:nvPr/>
              </p:nvSpPr>
              <p:spPr bwMode="auto">
                <a:xfrm flipV="1">
                  <a:off x="331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26" name="Line 120"/>
                <p:cNvSpPr>
                  <a:spLocks noChangeShapeType="1"/>
                </p:cNvSpPr>
                <p:nvPr/>
              </p:nvSpPr>
              <p:spPr bwMode="auto">
                <a:xfrm flipV="1">
                  <a:off x="340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27" name="Line 121"/>
                <p:cNvSpPr>
                  <a:spLocks noChangeShapeType="1"/>
                </p:cNvSpPr>
                <p:nvPr/>
              </p:nvSpPr>
              <p:spPr bwMode="auto">
                <a:xfrm flipV="1">
                  <a:off x="350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28" name="Line 122"/>
                <p:cNvSpPr>
                  <a:spLocks noChangeShapeType="1"/>
                </p:cNvSpPr>
                <p:nvPr/>
              </p:nvSpPr>
              <p:spPr bwMode="auto">
                <a:xfrm flipV="1">
                  <a:off x="360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29" name="Line 123"/>
                <p:cNvSpPr>
                  <a:spLocks noChangeShapeType="1"/>
                </p:cNvSpPr>
                <p:nvPr/>
              </p:nvSpPr>
              <p:spPr bwMode="auto">
                <a:xfrm flipV="1">
                  <a:off x="369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30" name="Line 124"/>
                <p:cNvSpPr>
                  <a:spLocks noChangeShapeType="1"/>
                </p:cNvSpPr>
                <p:nvPr/>
              </p:nvSpPr>
              <p:spPr bwMode="auto">
                <a:xfrm flipV="1">
                  <a:off x="379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31" name="Line 125"/>
                <p:cNvSpPr>
                  <a:spLocks noChangeShapeType="1"/>
                </p:cNvSpPr>
                <p:nvPr/>
              </p:nvSpPr>
              <p:spPr bwMode="auto">
                <a:xfrm flipV="1">
                  <a:off x="388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32" name="Line 126"/>
                <p:cNvSpPr>
                  <a:spLocks noChangeShapeType="1"/>
                </p:cNvSpPr>
                <p:nvPr/>
              </p:nvSpPr>
              <p:spPr bwMode="auto">
                <a:xfrm flipV="1">
                  <a:off x="398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33" name="Line 127"/>
                <p:cNvSpPr>
                  <a:spLocks noChangeShapeType="1"/>
                </p:cNvSpPr>
                <p:nvPr/>
              </p:nvSpPr>
              <p:spPr bwMode="auto">
                <a:xfrm flipV="1">
                  <a:off x="408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34" name="Line 128"/>
                <p:cNvSpPr>
                  <a:spLocks noChangeShapeType="1"/>
                </p:cNvSpPr>
                <p:nvPr/>
              </p:nvSpPr>
              <p:spPr bwMode="auto">
                <a:xfrm flipV="1">
                  <a:off x="417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35" name="Line 129"/>
                <p:cNvSpPr>
                  <a:spLocks noChangeShapeType="1"/>
                </p:cNvSpPr>
                <p:nvPr/>
              </p:nvSpPr>
              <p:spPr bwMode="auto">
                <a:xfrm flipV="1">
                  <a:off x="427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36" name="Line 130"/>
                <p:cNvSpPr>
                  <a:spLocks noChangeShapeType="1"/>
                </p:cNvSpPr>
                <p:nvPr/>
              </p:nvSpPr>
              <p:spPr bwMode="auto">
                <a:xfrm flipV="1">
                  <a:off x="436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37" name="Line 131"/>
                <p:cNvSpPr>
                  <a:spLocks noChangeShapeType="1"/>
                </p:cNvSpPr>
                <p:nvPr/>
              </p:nvSpPr>
              <p:spPr bwMode="auto">
                <a:xfrm flipV="1">
                  <a:off x="4464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38" name="Line 132"/>
                <p:cNvSpPr>
                  <a:spLocks noChangeShapeType="1"/>
                </p:cNvSpPr>
                <p:nvPr/>
              </p:nvSpPr>
              <p:spPr bwMode="auto">
                <a:xfrm flipV="1">
                  <a:off x="4560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39" name="Line 133"/>
                <p:cNvSpPr>
                  <a:spLocks noChangeShapeType="1"/>
                </p:cNvSpPr>
                <p:nvPr/>
              </p:nvSpPr>
              <p:spPr bwMode="auto">
                <a:xfrm flipV="1">
                  <a:off x="4656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40" name="Line 134"/>
                <p:cNvSpPr>
                  <a:spLocks noChangeShapeType="1"/>
                </p:cNvSpPr>
                <p:nvPr/>
              </p:nvSpPr>
              <p:spPr bwMode="auto">
                <a:xfrm flipV="1">
                  <a:off x="4752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41" name="Line 135"/>
                <p:cNvSpPr>
                  <a:spLocks noChangeShapeType="1"/>
                </p:cNvSpPr>
                <p:nvPr/>
              </p:nvSpPr>
              <p:spPr bwMode="auto">
                <a:xfrm flipV="1">
                  <a:off x="4848" y="1776"/>
                  <a:ext cx="0" cy="192"/>
                </a:xfrm>
                <a:prstGeom prst="line">
                  <a:avLst/>
                </a:prstGeom>
                <a:noFill/>
                <a:ln w="3175">
                  <a:solidFill>
                    <a:srgbClr val="66FF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110" name="Rectangle 136"/>
              <p:cNvSpPr>
                <a:spLocks noChangeArrowheads="1"/>
              </p:cNvSpPr>
              <p:nvPr/>
            </p:nvSpPr>
            <p:spPr bwMode="auto">
              <a:xfrm>
                <a:off x="1728" y="288"/>
                <a:ext cx="307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 b="0"/>
              </a:p>
            </p:txBody>
          </p:sp>
        </p:grpSp>
        <p:sp>
          <p:nvSpPr>
            <p:cNvPr id="44099" name="Line 137"/>
            <p:cNvSpPr>
              <a:spLocks noChangeShapeType="1"/>
            </p:cNvSpPr>
            <p:nvPr/>
          </p:nvSpPr>
          <p:spPr bwMode="auto">
            <a:xfrm>
              <a:off x="2736" y="307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00" name="Line 138"/>
            <p:cNvSpPr>
              <a:spLocks noChangeShapeType="1"/>
            </p:cNvSpPr>
            <p:nvPr/>
          </p:nvSpPr>
          <p:spPr bwMode="auto">
            <a:xfrm>
              <a:off x="3216" y="307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01" name="Line 140"/>
            <p:cNvSpPr>
              <a:spLocks noChangeShapeType="1"/>
            </p:cNvSpPr>
            <p:nvPr/>
          </p:nvSpPr>
          <p:spPr bwMode="auto">
            <a:xfrm>
              <a:off x="4176" y="307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02" name="Text Box 141"/>
            <p:cNvSpPr txBox="1">
              <a:spLocks noChangeArrowheads="1"/>
            </p:cNvSpPr>
            <p:nvPr/>
          </p:nvSpPr>
          <p:spPr bwMode="auto">
            <a:xfrm>
              <a:off x="2206" y="3072"/>
              <a:ext cx="52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600" b="0"/>
                <a:t>OP = 0</a:t>
              </a:r>
            </a:p>
          </p:txBody>
        </p:sp>
        <p:sp>
          <p:nvSpPr>
            <p:cNvPr id="44103" name="Text Box 142"/>
            <p:cNvSpPr txBox="1">
              <a:spLocks noChangeArrowheads="1"/>
            </p:cNvSpPr>
            <p:nvPr/>
          </p:nvSpPr>
          <p:spPr bwMode="auto">
            <a:xfrm>
              <a:off x="2832" y="3024"/>
              <a:ext cx="2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r>
                <a:rPr lang="en-US" sz="1800" b="0"/>
                <a:t>r</a:t>
              </a:r>
              <a:r>
                <a:rPr lang="en-US" sz="1800" b="0" baseline="-25000"/>
                <a:t>s</a:t>
              </a:r>
            </a:p>
          </p:txBody>
        </p:sp>
        <p:sp>
          <p:nvSpPr>
            <p:cNvPr id="44104" name="Text Box 145"/>
            <p:cNvSpPr txBox="1">
              <a:spLocks noChangeArrowheads="1"/>
            </p:cNvSpPr>
            <p:nvPr/>
          </p:nvSpPr>
          <p:spPr bwMode="auto">
            <a:xfrm>
              <a:off x="4176" y="3072"/>
              <a:ext cx="1056" cy="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" charset="0"/>
                  <a:ea typeface="ＭＳ Ｐゴシック" charset="0"/>
                </a:defRPr>
              </a:lvl9pPr>
            </a:lstStyle>
            <a:p>
              <a:pPr algn="ctr"/>
              <a:endParaRPr lang="en-US" sz="1400" b="0" i="1" baseline="-25000"/>
            </a:p>
          </p:txBody>
        </p:sp>
        <p:sp>
          <p:nvSpPr>
            <p:cNvPr id="44105" name="Rectangle 146"/>
            <p:cNvSpPr>
              <a:spLocks noChangeArrowheads="1"/>
            </p:cNvSpPr>
            <p:nvPr/>
          </p:nvSpPr>
          <p:spPr bwMode="auto">
            <a:xfrm>
              <a:off x="4656" y="3072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r>
                <a:rPr lang="en-US" sz="1200" b="0"/>
                <a:t>func = 8</a:t>
              </a:r>
            </a:p>
          </p:txBody>
        </p:sp>
        <p:sp>
          <p:nvSpPr>
            <p:cNvPr id="44106" name="Rectangle 147"/>
            <p:cNvSpPr>
              <a:spLocks noChangeArrowheads="1"/>
            </p:cNvSpPr>
            <p:nvPr/>
          </p:nvSpPr>
          <p:spPr bwMode="auto">
            <a:xfrm>
              <a:off x="4176" y="3072"/>
              <a:ext cx="480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r>
                <a:rPr lang="en-US" sz="1200" b="0"/>
                <a:t>0</a:t>
              </a:r>
            </a:p>
          </p:txBody>
        </p:sp>
        <p:sp>
          <p:nvSpPr>
            <p:cNvPr id="44107" name="Rectangle 148"/>
            <p:cNvSpPr>
              <a:spLocks noChangeArrowheads="1"/>
            </p:cNvSpPr>
            <p:nvPr/>
          </p:nvSpPr>
          <p:spPr bwMode="auto">
            <a:xfrm>
              <a:off x="3696" y="3072"/>
              <a:ext cx="480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r>
                <a:rPr lang="en-US" sz="1200" b="0"/>
                <a:t>0</a:t>
              </a:r>
            </a:p>
          </p:txBody>
        </p:sp>
        <p:sp>
          <p:nvSpPr>
            <p:cNvPr id="44108" name="Rectangle 149"/>
            <p:cNvSpPr>
              <a:spLocks noChangeArrowheads="1"/>
            </p:cNvSpPr>
            <p:nvPr/>
          </p:nvSpPr>
          <p:spPr bwMode="auto">
            <a:xfrm>
              <a:off x="3216" y="3072"/>
              <a:ext cx="480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r>
                <a:rPr lang="en-US" sz="1200" b="0"/>
                <a:t>0</a:t>
              </a:r>
            </a:p>
          </p:txBody>
        </p:sp>
      </p:grpSp>
      <p:sp>
        <p:nvSpPr>
          <p:cNvPr id="44049" name="Text Box 152"/>
          <p:cNvSpPr txBox="1">
            <a:spLocks noChangeArrowheads="1"/>
          </p:cNvSpPr>
          <p:nvPr/>
        </p:nvSpPr>
        <p:spPr bwMode="auto">
          <a:xfrm>
            <a:off x="990600" y="6172200"/>
            <a:ext cx="3124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1600" b="0"/>
              <a:t>R-type, used for jalr</a:t>
            </a:r>
          </a:p>
        </p:txBody>
      </p:sp>
      <p:sp>
        <p:nvSpPr>
          <p:cNvPr id="44050" name="Rectangle 153"/>
          <p:cNvSpPr>
            <a:spLocks noChangeArrowheads="1"/>
          </p:cNvSpPr>
          <p:nvPr/>
        </p:nvSpPr>
        <p:spPr bwMode="auto">
          <a:xfrm>
            <a:off x="3048000" y="6019800"/>
            <a:ext cx="5181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000" b="0"/>
          </a:p>
        </p:txBody>
      </p:sp>
      <p:grpSp>
        <p:nvGrpSpPr>
          <p:cNvPr id="44051" name="Group 154"/>
          <p:cNvGrpSpPr>
            <a:grpSpLocks/>
          </p:cNvGrpSpPr>
          <p:nvPr/>
        </p:nvGrpSpPr>
        <p:grpSpPr bwMode="auto">
          <a:xfrm>
            <a:off x="3200400" y="6172200"/>
            <a:ext cx="4876800" cy="304800"/>
            <a:chOff x="1728" y="288"/>
            <a:chExt cx="3072" cy="192"/>
          </a:xfrm>
        </p:grpSpPr>
        <p:grpSp>
          <p:nvGrpSpPr>
            <p:cNvPr id="44063" name="Group 155"/>
            <p:cNvGrpSpPr>
              <a:grpSpLocks/>
            </p:cNvGrpSpPr>
            <p:nvPr/>
          </p:nvGrpSpPr>
          <p:grpSpPr bwMode="auto">
            <a:xfrm>
              <a:off x="1824" y="432"/>
              <a:ext cx="2880" cy="48"/>
              <a:chOff x="1968" y="1776"/>
              <a:chExt cx="2880" cy="192"/>
            </a:xfrm>
          </p:grpSpPr>
          <p:sp>
            <p:nvSpPr>
              <p:cNvPr id="44065" name="Line 156"/>
              <p:cNvSpPr>
                <a:spLocks noChangeShapeType="1"/>
              </p:cNvSpPr>
              <p:nvPr/>
            </p:nvSpPr>
            <p:spPr bwMode="auto">
              <a:xfrm flipV="1">
                <a:off x="1968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66" name="Line 157"/>
              <p:cNvSpPr>
                <a:spLocks noChangeShapeType="1"/>
              </p:cNvSpPr>
              <p:nvPr/>
            </p:nvSpPr>
            <p:spPr bwMode="auto">
              <a:xfrm flipV="1">
                <a:off x="2064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67" name="Line 158"/>
              <p:cNvSpPr>
                <a:spLocks noChangeShapeType="1"/>
              </p:cNvSpPr>
              <p:nvPr/>
            </p:nvSpPr>
            <p:spPr bwMode="auto">
              <a:xfrm flipV="1">
                <a:off x="2160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68" name="Line 159"/>
              <p:cNvSpPr>
                <a:spLocks noChangeShapeType="1"/>
              </p:cNvSpPr>
              <p:nvPr/>
            </p:nvSpPr>
            <p:spPr bwMode="auto">
              <a:xfrm flipV="1">
                <a:off x="2256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69" name="Line 160"/>
              <p:cNvSpPr>
                <a:spLocks noChangeShapeType="1"/>
              </p:cNvSpPr>
              <p:nvPr/>
            </p:nvSpPr>
            <p:spPr bwMode="auto">
              <a:xfrm flipV="1">
                <a:off x="2352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70" name="Line 161"/>
              <p:cNvSpPr>
                <a:spLocks noChangeShapeType="1"/>
              </p:cNvSpPr>
              <p:nvPr/>
            </p:nvSpPr>
            <p:spPr bwMode="auto">
              <a:xfrm flipV="1">
                <a:off x="2448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71" name="Line 162"/>
              <p:cNvSpPr>
                <a:spLocks noChangeShapeType="1"/>
              </p:cNvSpPr>
              <p:nvPr/>
            </p:nvSpPr>
            <p:spPr bwMode="auto">
              <a:xfrm flipV="1">
                <a:off x="2544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72" name="Line 163"/>
              <p:cNvSpPr>
                <a:spLocks noChangeShapeType="1"/>
              </p:cNvSpPr>
              <p:nvPr/>
            </p:nvSpPr>
            <p:spPr bwMode="auto">
              <a:xfrm flipV="1">
                <a:off x="2640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73" name="Line 164"/>
              <p:cNvSpPr>
                <a:spLocks noChangeShapeType="1"/>
              </p:cNvSpPr>
              <p:nvPr/>
            </p:nvSpPr>
            <p:spPr bwMode="auto">
              <a:xfrm flipV="1">
                <a:off x="2736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74" name="Line 165"/>
              <p:cNvSpPr>
                <a:spLocks noChangeShapeType="1"/>
              </p:cNvSpPr>
              <p:nvPr/>
            </p:nvSpPr>
            <p:spPr bwMode="auto">
              <a:xfrm flipV="1">
                <a:off x="2832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75" name="Line 166"/>
              <p:cNvSpPr>
                <a:spLocks noChangeShapeType="1"/>
              </p:cNvSpPr>
              <p:nvPr/>
            </p:nvSpPr>
            <p:spPr bwMode="auto">
              <a:xfrm flipV="1">
                <a:off x="2928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76" name="Line 167"/>
              <p:cNvSpPr>
                <a:spLocks noChangeShapeType="1"/>
              </p:cNvSpPr>
              <p:nvPr/>
            </p:nvSpPr>
            <p:spPr bwMode="auto">
              <a:xfrm flipV="1">
                <a:off x="3024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77" name="Line 168"/>
              <p:cNvSpPr>
                <a:spLocks noChangeShapeType="1"/>
              </p:cNvSpPr>
              <p:nvPr/>
            </p:nvSpPr>
            <p:spPr bwMode="auto">
              <a:xfrm flipV="1">
                <a:off x="3120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78" name="Line 169"/>
              <p:cNvSpPr>
                <a:spLocks noChangeShapeType="1"/>
              </p:cNvSpPr>
              <p:nvPr/>
            </p:nvSpPr>
            <p:spPr bwMode="auto">
              <a:xfrm flipV="1">
                <a:off x="3216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79" name="Line 170"/>
              <p:cNvSpPr>
                <a:spLocks noChangeShapeType="1"/>
              </p:cNvSpPr>
              <p:nvPr/>
            </p:nvSpPr>
            <p:spPr bwMode="auto">
              <a:xfrm flipV="1">
                <a:off x="3312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0" name="Line 171"/>
              <p:cNvSpPr>
                <a:spLocks noChangeShapeType="1"/>
              </p:cNvSpPr>
              <p:nvPr/>
            </p:nvSpPr>
            <p:spPr bwMode="auto">
              <a:xfrm flipV="1">
                <a:off x="3408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1" name="Line 172"/>
              <p:cNvSpPr>
                <a:spLocks noChangeShapeType="1"/>
              </p:cNvSpPr>
              <p:nvPr/>
            </p:nvSpPr>
            <p:spPr bwMode="auto">
              <a:xfrm flipV="1">
                <a:off x="3504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2" name="Line 173"/>
              <p:cNvSpPr>
                <a:spLocks noChangeShapeType="1"/>
              </p:cNvSpPr>
              <p:nvPr/>
            </p:nvSpPr>
            <p:spPr bwMode="auto">
              <a:xfrm flipV="1">
                <a:off x="3600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3" name="Line 174"/>
              <p:cNvSpPr>
                <a:spLocks noChangeShapeType="1"/>
              </p:cNvSpPr>
              <p:nvPr/>
            </p:nvSpPr>
            <p:spPr bwMode="auto">
              <a:xfrm flipV="1">
                <a:off x="3696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4" name="Line 175"/>
              <p:cNvSpPr>
                <a:spLocks noChangeShapeType="1"/>
              </p:cNvSpPr>
              <p:nvPr/>
            </p:nvSpPr>
            <p:spPr bwMode="auto">
              <a:xfrm flipV="1">
                <a:off x="3792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5" name="Line 176"/>
              <p:cNvSpPr>
                <a:spLocks noChangeShapeType="1"/>
              </p:cNvSpPr>
              <p:nvPr/>
            </p:nvSpPr>
            <p:spPr bwMode="auto">
              <a:xfrm flipV="1">
                <a:off x="3888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6" name="Line 177"/>
              <p:cNvSpPr>
                <a:spLocks noChangeShapeType="1"/>
              </p:cNvSpPr>
              <p:nvPr/>
            </p:nvSpPr>
            <p:spPr bwMode="auto">
              <a:xfrm flipV="1">
                <a:off x="3984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7" name="Line 178"/>
              <p:cNvSpPr>
                <a:spLocks noChangeShapeType="1"/>
              </p:cNvSpPr>
              <p:nvPr/>
            </p:nvSpPr>
            <p:spPr bwMode="auto">
              <a:xfrm flipV="1">
                <a:off x="4080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8" name="Line 179"/>
              <p:cNvSpPr>
                <a:spLocks noChangeShapeType="1"/>
              </p:cNvSpPr>
              <p:nvPr/>
            </p:nvSpPr>
            <p:spPr bwMode="auto">
              <a:xfrm flipV="1">
                <a:off x="4176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9" name="Line 180"/>
              <p:cNvSpPr>
                <a:spLocks noChangeShapeType="1"/>
              </p:cNvSpPr>
              <p:nvPr/>
            </p:nvSpPr>
            <p:spPr bwMode="auto">
              <a:xfrm flipV="1">
                <a:off x="4272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0" name="Line 181"/>
              <p:cNvSpPr>
                <a:spLocks noChangeShapeType="1"/>
              </p:cNvSpPr>
              <p:nvPr/>
            </p:nvSpPr>
            <p:spPr bwMode="auto">
              <a:xfrm flipV="1">
                <a:off x="4368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1" name="Line 182"/>
              <p:cNvSpPr>
                <a:spLocks noChangeShapeType="1"/>
              </p:cNvSpPr>
              <p:nvPr/>
            </p:nvSpPr>
            <p:spPr bwMode="auto">
              <a:xfrm flipV="1">
                <a:off x="4464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2" name="Line 183"/>
              <p:cNvSpPr>
                <a:spLocks noChangeShapeType="1"/>
              </p:cNvSpPr>
              <p:nvPr/>
            </p:nvSpPr>
            <p:spPr bwMode="auto">
              <a:xfrm flipV="1">
                <a:off x="4560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3" name="Line 184"/>
              <p:cNvSpPr>
                <a:spLocks noChangeShapeType="1"/>
              </p:cNvSpPr>
              <p:nvPr/>
            </p:nvSpPr>
            <p:spPr bwMode="auto">
              <a:xfrm flipV="1">
                <a:off x="4656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4" name="Line 185"/>
              <p:cNvSpPr>
                <a:spLocks noChangeShapeType="1"/>
              </p:cNvSpPr>
              <p:nvPr/>
            </p:nvSpPr>
            <p:spPr bwMode="auto">
              <a:xfrm flipV="1">
                <a:off x="4752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5" name="Line 186"/>
              <p:cNvSpPr>
                <a:spLocks noChangeShapeType="1"/>
              </p:cNvSpPr>
              <p:nvPr/>
            </p:nvSpPr>
            <p:spPr bwMode="auto">
              <a:xfrm flipV="1">
                <a:off x="4848" y="1776"/>
                <a:ext cx="0" cy="192"/>
              </a:xfrm>
              <a:prstGeom prst="line">
                <a:avLst/>
              </a:prstGeom>
              <a:noFill/>
              <a:ln w="3175">
                <a:solidFill>
                  <a:srgbClr val="66FF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064" name="Rectangle 187"/>
            <p:cNvSpPr>
              <a:spLocks noChangeArrowheads="1"/>
            </p:cNvSpPr>
            <p:nvPr/>
          </p:nvSpPr>
          <p:spPr bwMode="auto">
            <a:xfrm>
              <a:off x="1728" y="288"/>
              <a:ext cx="3072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2000" b="0"/>
            </a:p>
          </p:txBody>
        </p:sp>
      </p:grpSp>
      <p:sp>
        <p:nvSpPr>
          <p:cNvPr id="44052" name="Line 188"/>
          <p:cNvSpPr>
            <a:spLocks noChangeShapeType="1"/>
          </p:cNvSpPr>
          <p:nvPr/>
        </p:nvSpPr>
        <p:spPr bwMode="auto">
          <a:xfrm>
            <a:off x="4114800" y="6172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3" name="Line 189"/>
          <p:cNvSpPr>
            <a:spLocks noChangeShapeType="1"/>
          </p:cNvSpPr>
          <p:nvPr/>
        </p:nvSpPr>
        <p:spPr bwMode="auto">
          <a:xfrm>
            <a:off x="4876800" y="6172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4" name="Line 190"/>
          <p:cNvSpPr>
            <a:spLocks noChangeShapeType="1"/>
          </p:cNvSpPr>
          <p:nvPr/>
        </p:nvSpPr>
        <p:spPr bwMode="auto">
          <a:xfrm>
            <a:off x="6400800" y="6172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5" name="Text Box 191"/>
          <p:cNvSpPr txBox="1">
            <a:spLocks noChangeArrowheads="1"/>
          </p:cNvSpPr>
          <p:nvPr/>
        </p:nvSpPr>
        <p:spPr bwMode="auto">
          <a:xfrm>
            <a:off x="3273425" y="6172200"/>
            <a:ext cx="8255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r>
              <a:rPr lang="en-US" sz="1600" b="0"/>
              <a:t>OP = 0</a:t>
            </a:r>
          </a:p>
        </p:txBody>
      </p:sp>
      <p:sp>
        <p:nvSpPr>
          <p:cNvPr id="44056" name="Text Box 192"/>
          <p:cNvSpPr txBox="1">
            <a:spLocks noChangeArrowheads="1"/>
          </p:cNvSpPr>
          <p:nvPr/>
        </p:nvSpPr>
        <p:spPr bwMode="auto">
          <a:xfrm>
            <a:off x="4267200" y="6096000"/>
            <a:ext cx="387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1800" b="0"/>
              <a:t>r</a:t>
            </a:r>
            <a:r>
              <a:rPr lang="en-US" sz="1800" b="0" baseline="-25000"/>
              <a:t>s</a:t>
            </a:r>
          </a:p>
        </p:txBody>
      </p:sp>
      <p:sp>
        <p:nvSpPr>
          <p:cNvPr id="44057" name="Text Box 193"/>
          <p:cNvSpPr txBox="1">
            <a:spLocks noChangeArrowheads="1"/>
          </p:cNvSpPr>
          <p:nvPr/>
        </p:nvSpPr>
        <p:spPr bwMode="auto">
          <a:xfrm>
            <a:off x="6400800" y="6172200"/>
            <a:ext cx="1676400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pPr algn="ctr"/>
            <a:endParaRPr lang="en-US" sz="1400" b="0" i="1" baseline="-25000"/>
          </a:p>
        </p:txBody>
      </p:sp>
      <p:sp>
        <p:nvSpPr>
          <p:cNvPr id="44058" name="Rectangle 194"/>
          <p:cNvSpPr>
            <a:spLocks noChangeArrowheads="1"/>
          </p:cNvSpPr>
          <p:nvPr/>
        </p:nvSpPr>
        <p:spPr bwMode="auto">
          <a:xfrm>
            <a:off x="7162800" y="6172200"/>
            <a:ext cx="914400" cy="304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r>
              <a:rPr lang="en-US" sz="1200" b="0"/>
              <a:t>func = 9</a:t>
            </a:r>
          </a:p>
        </p:txBody>
      </p:sp>
      <p:sp>
        <p:nvSpPr>
          <p:cNvPr id="44059" name="Rectangle 195"/>
          <p:cNvSpPr>
            <a:spLocks noChangeArrowheads="1"/>
          </p:cNvSpPr>
          <p:nvPr/>
        </p:nvSpPr>
        <p:spPr bwMode="auto">
          <a:xfrm>
            <a:off x="6400800" y="6172200"/>
            <a:ext cx="762000" cy="304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r>
              <a:rPr lang="en-US" sz="1200" b="0"/>
              <a:t>0</a:t>
            </a:r>
          </a:p>
        </p:txBody>
      </p:sp>
      <p:sp>
        <p:nvSpPr>
          <p:cNvPr id="44060" name="Rectangle 197"/>
          <p:cNvSpPr>
            <a:spLocks noChangeArrowheads="1"/>
          </p:cNvSpPr>
          <p:nvPr/>
        </p:nvSpPr>
        <p:spPr bwMode="auto">
          <a:xfrm>
            <a:off x="4876800" y="6172200"/>
            <a:ext cx="762000" cy="304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r>
              <a:rPr lang="en-US" sz="1200" b="0"/>
              <a:t>0</a:t>
            </a:r>
          </a:p>
        </p:txBody>
      </p:sp>
      <p:sp>
        <p:nvSpPr>
          <p:cNvPr id="44061" name="Text Box 198"/>
          <p:cNvSpPr txBox="1">
            <a:spLocks noChangeArrowheads="1"/>
          </p:cNvSpPr>
          <p:nvPr/>
        </p:nvSpPr>
        <p:spPr bwMode="auto">
          <a:xfrm>
            <a:off x="5867400" y="6096000"/>
            <a:ext cx="387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r>
              <a:rPr lang="en-US" sz="1800" b="0"/>
              <a:t>r</a:t>
            </a:r>
            <a:r>
              <a:rPr lang="en-US" sz="1800" b="0" baseline="-2500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79266826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Multiply and Divide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Slightly more complicated than add/subtract</a:t>
            </a:r>
          </a:p>
          <a:p>
            <a:pPr lvl="1">
              <a:defRPr/>
            </a:pPr>
            <a:r>
              <a:rPr lang="en-US" dirty="0"/>
              <a:t>multiply:  product is twice as long!</a:t>
            </a:r>
          </a:p>
          <a:p>
            <a:pPr lvl="2">
              <a:defRPr/>
            </a:pPr>
            <a:r>
              <a:rPr lang="en-US" dirty="0"/>
              <a:t>if A, B are 32-bit long, A * B is how many bits?</a:t>
            </a:r>
          </a:p>
          <a:p>
            <a:pPr lvl="1">
              <a:defRPr/>
            </a:pPr>
            <a:r>
              <a:rPr lang="en-US" dirty="0"/>
              <a:t>divide:  dividing integer A by B gives two results!</a:t>
            </a:r>
          </a:p>
          <a:p>
            <a:pPr lvl="2">
              <a:defRPr/>
            </a:pPr>
            <a:r>
              <a:rPr lang="en-US" dirty="0"/>
              <a:t>quotient and remainder</a:t>
            </a:r>
          </a:p>
          <a:p>
            <a:pPr lvl="2"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Solution:  two </a:t>
            </a:r>
            <a:r>
              <a:rPr lang="en-US" dirty="0">
                <a:solidFill>
                  <a:srgbClr val="92D050"/>
                </a:solidFill>
              </a:rPr>
              <a:t>new</a:t>
            </a:r>
            <a:r>
              <a:rPr lang="en-US" dirty="0"/>
              <a:t> special-purpose registers</a:t>
            </a:r>
          </a:p>
          <a:p>
            <a:pPr lvl="1">
              <a:defRPr/>
            </a:pPr>
            <a:r>
              <a:rPr lang="en-US" dirty="0"/>
              <a:t>“Hi” and “Lo”</a:t>
            </a:r>
          </a:p>
        </p:txBody>
      </p:sp>
      <p:sp>
        <p:nvSpPr>
          <p:cNvPr id="46083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D3F4D518-4886-F848-99F6-E9D1846B11CC}" type="slidenum">
              <a:rPr lang="en-US" sz="1400">
                <a:latin typeface="Arial Narrow" charset="0"/>
              </a:rPr>
              <a:pPr/>
              <a:t>5</a:t>
            </a:fld>
            <a:endParaRPr lang="en-US" sz="1400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44897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Multiply: MULT instruction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0188" lvl="1" indent="0">
              <a:buNone/>
              <a:defRPr/>
            </a:pPr>
            <a:r>
              <a:rPr lang="en-US" sz="2000" b="1" dirty="0" err="1">
                <a:latin typeface="Courier New"/>
                <a:cs typeface="Courier New"/>
              </a:rPr>
              <a:t>mult</a:t>
            </a:r>
            <a:r>
              <a:rPr lang="en-US" sz="2000" b="1" dirty="0">
                <a:latin typeface="Courier New"/>
                <a:cs typeface="Courier New"/>
              </a:rPr>
              <a:t> </a:t>
            </a:r>
            <a:r>
              <a:rPr lang="en-US" sz="2000" b="1" dirty="0" err="1">
                <a:latin typeface="Courier New"/>
                <a:cs typeface="Courier New"/>
              </a:rPr>
              <a:t>rs</a:t>
            </a:r>
            <a:r>
              <a:rPr lang="en-US" sz="2000" b="1" dirty="0">
                <a:latin typeface="Courier New"/>
                <a:cs typeface="Courier New"/>
              </a:rPr>
              <a:t>, rt</a:t>
            </a:r>
          </a:p>
          <a:p>
            <a:pPr lvl="1">
              <a:defRPr/>
            </a:pPr>
            <a:r>
              <a:rPr lang="en-US" sz="2000" dirty="0"/>
              <a:t>Meaning:  multiply contents of registers $</a:t>
            </a:r>
            <a:r>
              <a:rPr lang="en-US" sz="2000" dirty="0" err="1"/>
              <a:t>rs</a:t>
            </a:r>
            <a:r>
              <a:rPr lang="en-US" sz="2000" dirty="0"/>
              <a:t> and $</a:t>
            </a:r>
            <a:r>
              <a:rPr lang="en-US" sz="2000" dirty="0" err="1"/>
              <a:t>rt</a:t>
            </a:r>
            <a:r>
              <a:rPr lang="en-US" sz="2000" dirty="0"/>
              <a:t>, and store the (64-bit result) in the pair of special registers </a:t>
            </a:r>
            <a:r>
              <a:rPr lang="en-US" sz="2000" b="1" dirty="0">
                <a:latin typeface="Courier New"/>
                <a:cs typeface="Courier New"/>
              </a:rPr>
              <a:t>{hi, lo}</a:t>
            </a:r>
            <a:endParaRPr lang="en-US" sz="2000" dirty="0"/>
          </a:p>
          <a:p>
            <a:pPr marL="914400" lvl="2" indent="0">
              <a:buFont typeface="Wingdings" charset="0"/>
              <a:buNone/>
              <a:defRPr/>
            </a:pPr>
            <a:r>
              <a:rPr lang="en-US" sz="1800" dirty="0"/>
              <a:t>		</a:t>
            </a:r>
            <a:r>
              <a:rPr lang="en-US" sz="1800" b="1" dirty="0" err="1">
                <a:latin typeface="Courier New"/>
                <a:cs typeface="Courier New"/>
              </a:rPr>
              <a:t>hi:lo</a:t>
            </a:r>
            <a:r>
              <a:rPr lang="en-US" sz="1800" b="1" dirty="0">
                <a:latin typeface="Courier New"/>
                <a:cs typeface="Courier New"/>
              </a:rPr>
              <a:t> = $</a:t>
            </a:r>
            <a:r>
              <a:rPr lang="en-US" sz="1800" b="1" dirty="0" err="1">
                <a:latin typeface="Courier New"/>
                <a:cs typeface="Courier New"/>
              </a:rPr>
              <a:t>rs</a:t>
            </a:r>
            <a:r>
              <a:rPr lang="en-US" sz="1800" b="1" dirty="0">
                <a:latin typeface="Courier New"/>
                <a:cs typeface="Courier New"/>
              </a:rPr>
              <a:t> * $</a:t>
            </a:r>
            <a:r>
              <a:rPr lang="en-US" sz="1800" b="1" dirty="0" err="1">
                <a:latin typeface="Courier New"/>
                <a:cs typeface="Courier New"/>
              </a:rPr>
              <a:t>rt</a:t>
            </a:r>
            <a:endParaRPr lang="en-US" sz="1800" b="1" dirty="0">
              <a:latin typeface="Courier New"/>
              <a:cs typeface="Courier New"/>
            </a:endParaRPr>
          </a:p>
          <a:p>
            <a:pPr lvl="1">
              <a:defRPr/>
            </a:pPr>
            <a:r>
              <a:rPr lang="en-US" sz="2000" dirty="0"/>
              <a:t>upper 32 bits go into </a:t>
            </a:r>
            <a:r>
              <a:rPr lang="en-US" sz="2000" b="1" dirty="0">
                <a:latin typeface="Courier New"/>
                <a:cs typeface="Courier New"/>
              </a:rPr>
              <a:t>hi, </a:t>
            </a:r>
            <a:r>
              <a:rPr lang="en-US" sz="2000" dirty="0"/>
              <a:t>lower 32 bits go into </a:t>
            </a:r>
            <a:r>
              <a:rPr lang="en-US" sz="2000" b="1" dirty="0">
                <a:latin typeface="Courier New"/>
                <a:cs typeface="Courier New"/>
              </a:rPr>
              <a:t>lo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To access result, use two new instructions</a:t>
            </a:r>
          </a:p>
          <a:p>
            <a:pPr lvl="1">
              <a:defRPr/>
            </a:pPr>
            <a:r>
              <a:rPr lang="en-US" sz="2000" b="1" dirty="0" err="1">
                <a:latin typeface="Courier New"/>
                <a:cs typeface="Courier New"/>
              </a:rPr>
              <a:t>mfhi</a:t>
            </a:r>
            <a:r>
              <a:rPr lang="en-US" sz="2000" b="1" dirty="0">
                <a:latin typeface="Courier New"/>
                <a:cs typeface="Courier New"/>
              </a:rPr>
              <a:t>:</a:t>
            </a:r>
            <a:r>
              <a:rPr lang="en-US" sz="2000" dirty="0"/>
              <a:t>  move from hi, i.e., move the 32-bit half result from hi to $</a:t>
            </a:r>
            <a:r>
              <a:rPr lang="en-US" sz="2000" dirty="0" err="1"/>
              <a:t>rd</a:t>
            </a:r>
            <a:endParaRPr lang="en-US" sz="2000" dirty="0"/>
          </a:p>
          <a:p>
            <a:pPr marL="914400" lvl="2" indent="0">
              <a:buFont typeface="Wingdings" charset="0"/>
              <a:buNone/>
              <a:defRPr/>
            </a:pPr>
            <a:r>
              <a:rPr lang="en-US" sz="1800" dirty="0"/>
              <a:t>		</a:t>
            </a:r>
            <a:r>
              <a:rPr lang="en-US" sz="1800" b="1" dirty="0" err="1">
                <a:latin typeface="Courier New"/>
                <a:cs typeface="Courier New"/>
              </a:rPr>
              <a:t>mfhi</a:t>
            </a:r>
            <a:r>
              <a:rPr lang="en-US" sz="1800" b="1" dirty="0">
                <a:latin typeface="Courier New"/>
                <a:cs typeface="Courier New"/>
              </a:rPr>
              <a:t> </a:t>
            </a:r>
            <a:r>
              <a:rPr lang="en-US" sz="1800" b="1" dirty="0" err="1">
                <a:latin typeface="Courier New"/>
                <a:cs typeface="Courier New"/>
              </a:rPr>
              <a:t>rd</a:t>
            </a:r>
            <a:endParaRPr lang="en-US" sz="1800" dirty="0"/>
          </a:p>
          <a:p>
            <a:pPr lvl="3">
              <a:defRPr/>
            </a:pPr>
            <a:endParaRPr lang="en-US" sz="1600" b="1" dirty="0">
              <a:latin typeface="Courier New"/>
              <a:cs typeface="Courier New"/>
            </a:endParaRPr>
          </a:p>
          <a:p>
            <a:pPr lvl="1">
              <a:defRPr/>
            </a:pPr>
            <a:r>
              <a:rPr lang="en-US" sz="2000" b="1" dirty="0" err="1">
                <a:latin typeface="Courier New"/>
                <a:cs typeface="Courier New"/>
              </a:rPr>
              <a:t>mflo</a:t>
            </a:r>
            <a:r>
              <a:rPr lang="en-US" sz="2000" b="1" dirty="0">
                <a:latin typeface="Courier New"/>
                <a:cs typeface="Courier New"/>
              </a:rPr>
              <a:t>:</a:t>
            </a:r>
            <a:r>
              <a:rPr lang="en-US" sz="2000" dirty="0"/>
              <a:t>  move from lo, i.e., move the 32-bit half result from </a:t>
            </a:r>
            <a:r>
              <a:rPr lang="en-US" sz="2000" b="1" dirty="0">
                <a:latin typeface="Courier New"/>
                <a:cs typeface="Courier New"/>
              </a:rPr>
              <a:t>lo </a:t>
            </a:r>
            <a:r>
              <a:rPr lang="en-US" sz="2000" dirty="0"/>
              <a:t>to $</a:t>
            </a:r>
            <a:r>
              <a:rPr lang="en-US" sz="2000" dirty="0" err="1"/>
              <a:t>rd</a:t>
            </a:r>
            <a:endParaRPr lang="en-US" sz="2000" dirty="0"/>
          </a:p>
          <a:p>
            <a:pPr marL="914400" lvl="2" indent="0">
              <a:buFont typeface="Wingdings" charset="0"/>
              <a:buNone/>
              <a:defRPr/>
            </a:pPr>
            <a:r>
              <a:rPr lang="en-US" sz="1800" dirty="0"/>
              <a:t>		</a:t>
            </a:r>
            <a:r>
              <a:rPr lang="en-US" sz="1800" b="1" dirty="0" err="1">
                <a:latin typeface="Courier New"/>
                <a:cs typeface="Courier New"/>
              </a:rPr>
              <a:t>mflo</a:t>
            </a:r>
            <a:r>
              <a:rPr lang="en-US" sz="1800" b="1" dirty="0">
                <a:latin typeface="Courier New"/>
                <a:cs typeface="Courier New"/>
              </a:rPr>
              <a:t> </a:t>
            </a:r>
            <a:r>
              <a:rPr lang="en-US" sz="1800" b="1" dirty="0" err="1">
                <a:latin typeface="Courier New"/>
                <a:cs typeface="Courier New"/>
              </a:rPr>
              <a:t>rd</a:t>
            </a:r>
            <a:endParaRPr lang="en-US" sz="1600" b="1" dirty="0">
              <a:latin typeface="Courier New"/>
              <a:cs typeface="Courier New"/>
            </a:endParaRPr>
          </a:p>
          <a:p>
            <a:pPr lvl="1">
              <a:defRPr/>
            </a:pPr>
            <a:endParaRPr lang="en-US" sz="2000" dirty="0"/>
          </a:p>
        </p:txBody>
      </p:sp>
      <p:sp>
        <p:nvSpPr>
          <p:cNvPr id="47107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09FA5D37-4E2F-D349-AC9E-397D54AEF259}" type="slidenum">
              <a:rPr lang="en-US" sz="1400">
                <a:latin typeface="Arial Narrow" charset="0"/>
              </a:rPr>
              <a:pPr/>
              <a:t>6</a:t>
            </a:fld>
            <a:endParaRPr lang="en-US" sz="1400">
              <a:latin typeface="Arial Narrow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B07FB7-6C93-6943-ABB9-EF67FE481B71}"/>
              </a:ext>
            </a:extLst>
          </p:cNvPr>
          <p:cNvSpPr/>
          <p:nvPr/>
        </p:nvSpPr>
        <p:spPr>
          <a:xfrm>
            <a:off x="1085850" y="5334000"/>
            <a:ext cx="6972300" cy="92333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sz="1800" b="0" dirty="0" err="1"/>
              <a:t>mult</a:t>
            </a:r>
            <a:r>
              <a:rPr lang="en-US" sz="1800" b="0" dirty="0"/>
              <a:t> $a0, $a1 </a:t>
            </a:r>
          </a:p>
          <a:p>
            <a:r>
              <a:rPr lang="en-US" sz="1800" b="0" dirty="0" err="1"/>
              <a:t>mfhi</a:t>
            </a:r>
            <a:r>
              <a:rPr lang="en-US" sz="1800" b="0" dirty="0"/>
              <a:t> $a2 		# 32 most significant bits of multiplication to $a2 </a:t>
            </a:r>
          </a:p>
          <a:p>
            <a:r>
              <a:rPr lang="en-US" sz="1800" b="0" dirty="0" err="1"/>
              <a:t>mflo</a:t>
            </a:r>
            <a:r>
              <a:rPr lang="en-US" sz="1800" b="0" dirty="0"/>
              <a:t> $v0 		# 32 least significant bits of multiplication to $v0</a:t>
            </a:r>
          </a:p>
        </p:txBody>
      </p:sp>
    </p:spTree>
    <p:extLst>
      <p:ext uri="{BB962C8B-B14F-4D97-AF65-F5344CB8AC3E}">
        <p14:creationId xmlns:p14="http://schemas.microsoft.com/office/powerpoint/2010/main" val="235175385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Divide: DIV instruction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0188" lvl="1" indent="0">
              <a:buNone/>
              <a:defRPr/>
            </a:pPr>
            <a:r>
              <a:rPr lang="en-US" b="1" dirty="0">
                <a:latin typeface="Courier New"/>
                <a:cs typeface="Courier New"/>
              </a:rPr>
              <a:t>div </a:t>
            </a:r>
            <a:r>
              <a:rPr lang="en-US" b="1" dirty="0" err="1">
                <a:latin typeface="Courier New"/>
                <a:cs typeface="Courier New"/>
              </a:rPr>
              <a:t>rs</a:t>
            </a:r>
            <a:r>
              <a:rPr lang="en-US" b="1" dirty="0">
                <a:latin typeface="Courier New"/>
                <a:cs typeface="Courier New"/>
              </a:rPr>
              <a:t>, rt</a:t>
            </a:r>
          </a:p>
          <a:p>
            <a:pPr lvl="1">
              <a:defRPr/>
            </a:pPr>
            <a:r>
              <a:rPr lang="en-US" dirty="0"/>
              <a:t>Meaning:  divide contents of register $</a:t>
            </a:r>
            <a:r>
              <a:rPr lang="en-US" dirty="0" err="1"/>
              <a:t>rs</a:t>
            </a:r>
            <a:r>
              <a:rPr lang="en-US" dirty="0"/>
              <a:t> by $</a:t>
            </a:r>
            <a:r>
              <a:rPr lang="en-US" dirty="0" err="1"/>
              <a:t>rt</a:t>
            </a:r>
            <a:r>
              <a:rPr lang="en-US" dirty="0"/>
              <a:t>, and store the </a:t>
            </a:r>
            <a:r>
              <a:rPr lang="en-US" dirty="0">
                <a:solidFill>
                  <a:srgbClr val="C00000"/>
                </a:solidFill>
              </a:rPr>
              <a:t>quotient in </a:t>
            </a:r>
            <a:r>
              <a:rPr lang="en-US" b="1" dirty="0">
                <a:solidFill>
                  <a:srgbClr val="C00000"/>
                </a:solidFill>
                <a:latin typeface="Courier New"/>
                <a:cs typeface="Courier New"/>
              </a:rPr>
              <a:t>lo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remainder in </a:t>
            </a:r>
            <a:r>
              <a:rPr lang="en-US" b="1" dirty="0">
                <a:solidFill>
                  <a:srgbClr val="C00000"/>
                </a:solidFill>
                <a:latin typeface="Courier New"/>
                <a:cs typeface="Courier New"/>
              </a:rPr>
              <a:t>hi</a:t>
            </a:r>
            <a:endParaRPr lang="en-US" dirty="0">
              <a:solidFill>
                <a:srgbClr val="C00000"/>
              </a:solidFill>
            </a:endParaRPr>
          </a:p>
          <a:p>
            <a:pPr marL="914400" lvl="2" indent="0">
              <a:buFont typeface="Wingdings" charset="0"/>
              <a:buNone/>
              <a:defRPr/>
            </a:pPr>
            <a:r>
              <a:rPr lang="en-US" dirty="0"/>
              <a:t>		</a:t>
            </a:r>
            <a:r>
              <a:rPr lang="en-US" b="1" dirty="0">
                <a:latin typeface="Courier New"/>
                <a:cs typeface="Courier New"/>
              </a:rPr>
              <a:t>lo = $</a:t>
            </a:r>
            <a:r>
              <a:rPr lang="en-US" b="1" dirty="0" err="1">
                <a:latin typeface="Courier New"/>
                <a:cs typeface="Courier New"/>
              </a:rPr>
              <a:t>rs</a:t>
            </a:r>
            <a:r>
              <a:rPr lang="en-US" b="1" dirty="0">
                <a:latin typeface="Courier New"/>
                <a:cs typeface="Courier New"/>
              </a:rPr>
              <a:t> / $</a:t>
            </a:r>
            <a:r>
              <a:rPr lang="en-US" b="1" dirty="0" err="1">
                <a:latin typeface="Courier New"/>
                <a:cs typeface="Courier New"/>
              </a:rPr>
              <a:t>rt</a:t>
            </a:r>
            <a:endParaRPr lang="en-US" b="1" dirty="0">
              <a:latin typeface="Courier New"/>
              <a:cs typeface="Courier New"/>
            </a:endParaRPr>
          </a:p>
          <a:p>
            <a:pPr marL="914400" lvl="2" indent="0">
              <a:buFont typeface="Wingdings" charset="0"/>
              <a:buNone/>
              <a:defRPr/>
            </a:pPr>
            <a:r>
              <a:rPr lang="en-US" dirty="0"/>
              <a:t>		</a:t>
            </a:r>
            <a:r>
              <a:rPr lang="en-US" b="1" dirty="0">
                <a:latin typeface="Courier New"/>
                <a:cs typeface="Courier New"/>
              </a:rPr>
              <a:t>hi = $</a:t>
            </a:r>
            <a:r>
              <a:rPr lang="en-US" b="1" dirty="0" err="1">
                <a:latin typeface="Courier New"/>
                <a:cs typeface="Courier New"/>
              </a:rPr>
              <a:t>rs</a:t>
            </a:r>
            <a:r>
              <a:rPr lang="en-US" b="1" dirty="0">
                <a:latin typeface="Courier New"/>
                <a:cs typeface="Courier New"/>
              </a:rPr>
              <a:t> % $</a:t>
            </a:r>
            <a:r>
              <a:rPr lang="en-US" b="1" dirty="0" err="1">
                <a:latin typeface="Courier New"/>
                <a:cs typeface="Courier New"/>
              </a:rPr>
              <a:t>rt</a:t>
            </a:r>
            <a:endParaRPr lang="en-US" b="1" dirty="0">
              <a:latin typeface="Courier New"/>
              <a:cs typeface="Courier New"/>
            </a:endParaRPr>
          </a:p>
          <a:p>
            <a:pPr marL="914400" lvl="2" indent="0">
              <a:buFont typeface="Wingdings" charset="0"/>
              <a:buNone/>
              <a:defRPr/>
            </a:pPr>
            <a:endParaRPr lang="en-US" b="1" dirty="0">
              <a:latin typeface="Courier New"/>
              <a:cs typeface="Courier New"/>
            </a:endParaRPr>
          </a:p>
          <a:p>
            <a:pPr>
              <a:defRPr/>
            </a:pPr>
            <a:r>
              <a:rPr lang="en-US" dirty="0"/>
              <a:t>To access result, use </a:t>
            </a:r>
            <a:r>
              <a:rPr lang="en-US" b="1" dirty="0" err="1">
                <a:latin typeface="Courier New"/>
                <a:cs typeface="Courier New"/>
              </a:rPr>
              <a:t>mfhi</a:t>
            </a:r>
            <a:r>
              <a:rPr lang="en-US" dirty="0"/>
              <a:t> and </a:t>
            </a:r>
            <a:r>
              <a:rPr lang="en-US" b="1" dirty="0" err="1">
                <a:latin typeface="Courier New"/>
                <a:cs typeface="Courier New"/>
              </a:rPr>
              <a:t>mflo</a:t>
            </a:r>
            <a:endParaRPr lang="en-US" b="1" dirty="0">
              <a:latin typeface="Courier New"/>
              <a:cs typeface="Courier New"/>
            </a:endParaRP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NOTE:  There are also unsigned versions</a:t>
            </a:r>
          </a:p>
          <a:p>
            <a:pPr lvl="1">
              <a:defRPr/>
            </a:pPr>
            <a:r>
              <a:rPr lang="en-US" b="1" dirty="0" err="1">
                <a:latin typeface="Courier New"/>
                <a:cs typeface="Courier New"/>
              </a:rPr>
              <a:t>multu</a:t>
            </a:r>
            <a:endParaRPr lang="en-US" b="1" dirty="0">
              <a:latin typeface="Courier New"/>
              <a:cs typeface="Courier New"/>
            </a:endParaRPr>
          </a:p>
          <a:p>
            <a:pPr lvl="1">
              <a:defRPr/>
            </a:pPr>
            <a:r>
              <a:rPr lang="en-US" b="1" dirty="0" err="1">
                <a:latin typeface="Courier New"/>
                <a:cs typeface="Courier New"/>
              </a:rPr>
              <a:t>divu</a:t>
            </a:r>
            <a:endParaRPr lang="en-US" b="1" dirty="0">
              <a:latin typeface="Courier New"/>
              <a:cs typeface="Courier New"/>
            </a:endParaRPr>
          </a:p>
          <a:p>
            <a:pPr>
              <a:defRPr/>
            </a:pP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48131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9B8489AB-4405-754B-BA3F-38C653D7381B}" type="slidenum">
              <a:rPr lang="en-US" sz="1400">
                <a:latin typeface="Arial Narrow" charset="0"/>
              </a:rPr>
              <a:pPr/>
              <a:t>7</a:t>
            </a:fld>
            <a:endParaRPr lang="en-US" sz="1400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21723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Comparison:  </a:t>
            </a:r>
            <a:r>
              <a:rPr lang="en-US" b="1" dirty="0" err="1">
                <a:latin typeface="Courier New"/>
                <a:cs typeface="Courier New"/>
              </a:rPr>
              <a:t>slt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slti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slt</a:t>
            </a:r>
            <a:r>
              <a:rPr lang="en-US" dirty="0"/>
              <a:t> = set-if-less-than</a:t>
            </a:r>
          </a:p>
          <a:p>
            <a:pPr lvl="1">
              <a:defRPr/>
            </a:pPr>
            <a:r>
              <a:rPr lang="en-US" b="1" dirty="0" err="1">
                <a:latin typeface="Courier New"/>
                <a:cs typeface="Courier New"/>
              </a:rPr>
              <a:t>slt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rd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rs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rt</a:t>
            </a:r>
            <a:endParaRPr lang="en-US" b="1" dirty="0">
              <a:latin typeface="Courier New"/>
              <a:cs typeface="Courier New"/>
            </a:endParaRPr>
          </a:p>
          <a:p>
            <a:pPr marL="457200" lvl="1" indent="0">
              <a:buFont typeface="Wingdings" charset="0"/>
              <a:buNone/>
              <a:defRPr/>
            </a:pPr>
            <a:r>
              <a:rPr lang="en-US" dirty="0">
                <a:latin typeface="Tahoma (Body)"/>
                <a:cs typeface="Tahoma (Body)"/>
              </a:rPr>
              <a:t>		$</a:t>
            </a:r>
            <a:r>
              <a:rPr lang="en-US" dirty="0" err="1">
                <a:latin typeface="Tahoma (Body)"/>
                <a:cs typeface="Tahoma (Body)"/>
              </a:rPr>
              <a:t>rd</a:t>
            </a:r>
            <a:r>
              <a:rPr lang="en-US" dirty="0">
                <a:latin typeface="Tahoma (Body)"/>
                <a:cs typeface="Tahoma (Body)"/>
              </a:rPr>
              <a:t> = ($</a:t>
            </a:r>
            <a:r>
              <a:rPr lang="en-US" dirty="0" err="1">
                <a:latin typeface="Tahoma (Body)"/>
                <a:cs typeface="Tahoma (Body)"/>
              </a:rPr>
              <a:t>rs</a:t>
            </a:r>
            <a:r>
              <a:rPr lang="en-US" dirty="0">
                <a:latin typeface="Tahoma (Body)"/>
                <a:cs typeface="Tahoma (Body)"/>
              </a:rPr>
              <a:t> &lt; $</a:t>
            </a:r>
            <a:r>
              <a:rPr lang="en-US" dirty="0" err="1">
                <a:latin typeface="Tahoma (Body)"/>
                <a:cs typeface="Tahoma (Body)"/>
              </a:rPr>
              <a:t>rt</a:t>
            </a:r>
            <a:r>
              <a:rPr lang="en-US" dirty="0">
                <a:latin typeface="Tahoma (Body)"/>
                <a:cs typeface="Tahoma (Body)"/>
              </a:rPr>
              <a:t>)  // “1” </a:t>
            </a:r>
            <a:r>
              <a:rPr lang="en-US" dirty="0"/>
              <a:t>if true and “0” if false</a:t>
            </a:r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dirty="0" err="1"/>
              <a:t>slti</a:t>
            </a:r>
            <a:r>
              <a:rPr lang="en-US" dirty="0"/>
              <a:t> = set-if-less-than-immediate</a:t>
            </a:r>
          </a:p>
          <a:p>
            <a:pPr lvl="1">
              <a:defRPr/>
            </a:pPr>
            <a:r>
              <a:rPr lang="en-US" b="1">
                <a:latin typeface="Courier New"/>
                <a:cs typeface="Courier New"/>
              </a:rPr>
              <a:t>slti </a:t>
            </a:r>
            <a:r>
              <a:rPr lang="en-US" b="1" dirty="0" err="1">
                <a:latin typeface="Courier New"/>
                <a:cs typeface="Courier New"/>
              </a:rPr>
              <a:t>rt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rs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imm</a:t>
            </a:r>
            <a:endParaRPr lang="en-US" b="1" dirty="0">
              <a:latin typeface="Courier New"/>
              <a:cs typeface="Courier New"/>
            </a:endParaRPr>
          </a:p>
          <a:p>
            <a:pPr marL="457200" lvl="1" indent="0">
              <a:buFont typeface="Wingdings" charset="0"/>
              <a:buNone/>
              <a:defRPr/>
            </a:pPr>
            <a:r>
              <a:rPr lang="en-US" dirty="0"/>
              <a:t>		$</a:t>
            </a:r>
            <a:r>
              <a:rPr lang="en-US" dirty="0" err="1"/>
              <a:t>rt</a:t>
            </a:r>
            <a:r>
              <a:rPr lang="en-US" dirty="0"/>
              <a:t> = ($</a:t>
            </a:r>
            <a:r>
              <a:rPr lang="en-US" dirty="0" err="1"/>
              <a:t>rs</a:t>
            </a:r>
            <a:r>
              <a:rPr lang="en-US" dirty="0"/>
              <a:t> &lt; sign-</a:t>
            </a:r>
            <a:r>
              <a:rPr lang="en-US" dirty="0" err="1"/>
              <a:t>ext</a:t>
            </a:r>
            <a:r>
              <a:rPr lang="en-US" dirty="0"/>
              <a:t>(</a:t>
            </a:r>
            <a:r>
              <a:rPr lang="en-US" dirty="0" err="1"/>
              <a:t>imm</a:t>
            </a:r>
            <a:r>
              <a:rPr lang="en-US" dirty="0"/>
              <a:t>))</a:t>
            </a:r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also other flavors</a:t>
            </a:r>
          </a:p>
          <a:p>
            <a:pPr lvl="1">
              <a:defRPr/>
            </a:pPr>
            <a:r>
              <a:rPr lang="en-US" b="1" dirty="0" err="1">
                <a:latin typeface="Courier New"/>
                <a:cs typeface="Courier New"/>
              </a:rPr>
              <a:t>sltu</a:t>
            </a:r>
            <a:endParaRPr lang="en-US" b="1" dirty="0">
              <a:latin typeface="Courier New"/>
              <a:cs typeface="Courier New"/>
            </a:endParaRPr>
          </a:p>
          <a:p>
            <a:pPr lvl="1">
              <a:defRPr/>
            </a:pPr>
            <a:r>
              <a:rPr lang="en-US" b="1" dirty="0" err="1">
                <a:latin typeface="Courier New"/>
                <a:cs typeface="Courier New"/>
              </a:rPr>
              <a:t>sltiu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51203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BBC83FCA-9D8B-594E-AED7-AE1FC0AD6FDD}" type="slidenum">
              <a:rPr lang="en-US" sz="1400">
                <a:latin typeface="Arial Narrow" charset="0"/>
              </a:rPr>
              <a:pPr/>
              <a:t>8</a:t>
            </a:fld>
            <a:endParaRPr lang="en-US" sz="1400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29337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Logical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" y="701675"/>
            <a:ext cx="8763000" cy="5692775"/>
          </a:xfrm>
        </p:spPr>
        <p:txBody>
          <a:bodyPr/>
          <a:lstStyle/>
          <a:p>
            <a:pPr>
              <a:defRPr/>
            </a:pPr>
            <a:r>
              <a:rPr lang="en-US" dirty="0"/>
              <a:t>Boolean operations:  bitwise on all 32 bits</a:t>
            </a:r>
          </a:p>
          <a:p>
            <a:pPr lvl="1">
              <a:defRPr/>
            </a:pPr>
            <a:r>
              <a:rPr lang="en-US" dirty="0"/>
              <a:t>operations:  AND, OR, NOR, XOR</a:t>
            </a:r>
          </a:p>
          <a:p>
            <a:pPr lvl="1">
              <a:defRPr/>
            </a:pPr>
            <a:r>
              <a:rPr lang="en-US" dirty="0"/>
              <a:t>instructions:</a:t>
            </a:r>
          </a:p>
          <a:p>
            <a:pPr lvl="2">
              <a:defRPr/>
            </a:pPr>
            <a:r>
              <a:rPr lang="en-US" b="1" dirty="0">
                <a:latin typeface="Courier New"/>
                <a:cs typeface="Courier New"/>
              </a:rPr>
              <a:t>and, </a:t>
            </a:r>
            <a:r>
              <a:rPr lang="en-US" b="1" dirty="0" err="1">
                <a:latin typeface="Courier New"/>
                <a:cs typeface="Courier New"/>
              </a:rPr>
              <a:t>andi</a:t>
            </a:r>
            <a:endParaRPr lang="en-US" b="1" dirty="0">
              <a:latin typeface="Courier New"/>
              <a:cs typeface="Courier New"/>
            </a:endParaRPr>
          </a:p>
          <a:p>
            <a:pPr lvl="2">
              <a:defRPr/>
            </a:pPr>
            <a:r>
              <a:rPr lang="en-US" b="1" dirty="0">
                <a:latin typeface="Courier New"/>
                <a:cs typeface="Courier New"/>
              </a:rPr>
              <a:t>or, </a:t>
            </a:r>
            <a:r>
              <a:rPr lang="en-US" b="1" dirty="0" err="1">
                <a:latin typeface="Courier New"/>
                <a:cs typeface="Courier New"/>
              </a:rPr>
              <a:t>ori</a:t>
            </a:r>
            <a:endParaRPr lang="en-US" b="1" dirty="0">
              <a:latin typeface="Courier New"/>
              <a:cs typeface="Courier New"/>
            </a:endParaRPr>
          </a:p>
          <a:p>
            <a:pPr lvl="2">
              <a:defRPr/>
            </a:pPr>
            <a:r>
              <a:rPr lang="en-US" b="1" dirty="0">
                <a:latin typeface="Courier New"/>
                <a:cs typeface="Courier New"/>
              </a:rPr>
              <a:t>nor       </a:t>
            </a:r>
            <a:r>
              <a:rPr lang="en-US" dirty="0"/>
              <a:t>// Note:  There is no </a:t>
            </a:r>
            <a:r>
              <a:rPr lang="en-US" b="1" dirty="0" err="1">
                <a:latin typeface="Courier New"/>
                <a:cs typeface="Courier New"/>
              </a:rPr>
              <a:t>nori</a:t>
            </a:r>
            <a:endParaRPr lang="en-US" b="1" dirty="0">
              <a:latin typeface="Courier New"/>
              <a:cs typeface="Courier New"/>
            </a:endParaRPr>
          </a:p>
          <a:p>
            <a:pPr lvl="2">
              <a:defRPr/>
            </a:pPr>
            <a:r>
              <a:rPr lang="en-US" b="1" dirty="0" err="1">
                <a:latin typeface="Courier New"/>
                <a:cs typeface="Courier New"/>
              </a:rPr>
              <a:t>xor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xori</a:t>
            </a:r>
            <a:endParaRPr lang="en-US" b="1" dirty="0">
              <a:latin typeface="Courier New"/>
              <a:cs typeface="Courier New"/>
            </a:endParaRPr>
          </a:p>
          <a:p>
            <a:pPr lvl="2"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Examples:</a:t>
            </a:r>
          </a:p>
          <a:p>
            <a:pPr lvl="1">
              <a:defRPr/>
            </a:pPr>
            <a:r>
              <a:rPr lang="en-US" b="1" dirty="0">
                <a:latin typeface="Courier New"/>
                <a:cs typeface="Courier New"/>
              </a:rPr>
              <a:t>and $1, $2, $3</a:t>
            </a:r>
          </a:p>
          <a:p>
            <a:pPr marL="457200" lvl="1" indent="0">
              <a:buFont typeface="Wingdings" charset="0"/>
              <a:buNone/>
              <a:defRPr/>
            </a:pPr>
            <a:r>
              <a:rPr lang="en-US" dirty="0"/>
              <a:t>		$1 = $2 &amp; $3</a:t>
            </a:r>
          </a:p>
          <a:p>
            <a:pPr lvl="1">
              <a:defRPr/>
            </a:pPr>
            <a:r>
              <a:rPr lang="en-US" b="1" dirty="0" err="1">
                <a:latin typeface="Courier New"/>
                <a:cs typeface="Courier New"/>
              </a:rPr>
              <a:t>xori</a:t>
            </a:r>
            <a:r>
              <a:rPr lang="en-US" b="1" dirty="0">
                <a:latin typeface="Courier New"/>
                <a:cs typeface="Courier New"/>
              </a:rPr>
              <a:t> $1, $2, 0xFF12</a:t>
            </a:r>
          </a:p>
          <a:p>
            <a:pPr marL="457200" lvl="1" indent="0">
              <a:buFont typeface="Wingdings" charset="0"/>
              <a:buNone/>
              <a:defRPr/>
            </a:pPr>
            <a:r>
              <a:rPr lang="en-US" dirty="0"/>
              <a:t>		$1 = $2 ^ 0x0000FF12</a:t>
            </a:r>
          </a:p>
          <a:p>
            <a:pPr lvl="1">
              <a:defRPr/>
            </a:pPr>
            <a:r>
              <a:rPr lang="en-US" dirty="0"/>
              <a:t>See all in textbook!</a:t>
            </a: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" charset="0"/>
                <a:ea typeface="ＭＳ Ｐゴシック" charset="0"/>
              </a:defRPr>
            </a:lvl9pPr>
          </a:lstStyle>
          <a:p>
            <a:fld id="{1B9F501F-B468-B441-BE32-2F638B0A5ACE}" type="slidenum">
              <a:rPr lang="en-US" sz="1400">
                <a:latin typeface="Arial Narrow" charset="0"/>
              </a:rPr>
              <a:pPr/>
              <a:t>9</a:t>
            </a:fld>
            <a:endParaRPr lang="en-US" sz="1400">
              <a:latin typeface="Arial Narrow" charset="0"/>
            </a:endParaRPr>
          </a:p>
        </p:txBody>
      </p:sp>
      <p:pic>
        <p:nvPicPr>
          <p:cNvPr id="3074" name="Picture 2" descr="NAND, NOR &amp; XOR Logic Gates - Video &amp; Lesson Transcript ...">
            <a:extLst>
              <a:ext uri="{FF2B5EF4-FFF2-40B4-BE49-F238E27FC236}">
                <a16:creationId xmlns:a16="http://schemas.microsoft.com/office/drawing/2014/main" id="{5AAE8DE2-8BC3-E2EB-F7F7-6F6254C84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900" y="3429000"/>
            <a:ext cx="4483100" cy="216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8857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MSC411theme">
  <a:themeElements>
    <a:clrScheme name="proposal 15">
      <a:dk1>
        <a:srgbClr val="000000"/>
      </a:dk1>
      <a:lt1>
        <a:srgbClr val="FFFFFF"/>
      </a:lt1>
      <a:dk2>
        <a:srgbClr val="FFFFFF"/>
      </a:dk2>
      <a:lt2>
        <a:srgbClr val="000000"/>
      </a:lt2>
      <a:accent1>
        <a:srgbClr val="A50021"/>
      </a:accent1>
      <a:accent2>
        <a:srgbClr val="009900"/>
      </a:accent2>
      <a:accent3>
        <a:srgbClr val="FFFFFF"/>
      </a:accent3>
      <a:accent4>
        <a:srgbClr val="000000"/>
      </a:accent4>
      <a:accent5>
        <a:srgbClr val="CFAAAB"/>
      </a:accent5>
      <a:accent6>
        <a:srgbClr val="008A00"/>
      </a:accent6>
      <a:hlink>
        <a:srgbClr val="003399"/>
      </a:hlink>
      <a:folHlink>
        <a:srgbClr val="DDDDDD"/>
      </a:folHlink>
    </a:clrScheme>
    <a:fontScheme name="proposal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1600" b="0" dirty="0" err="1" smtClean="0"/>
        </a:defPPr>
      </a:lstStyle>
    </a:txDef>
  </a:objectDefaults>
  <a:extraClrSchemeLst>
    <a:extraClrScheme>
      <a:clrScheme name="proposal 1">
        <a:dk1>
          <a:srgbClr val="001932"/>
        </a:dk1>
        <a:lt1>
          <a:srgbClr val="FFFFFF"/>
        </a:lt1>
        <a:dk2>
          <a:srgbClr val="2181B7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BC1D8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6666FF"/>
        </a:hlink>
        <a:folHlink>
          <a:srgbClr val="1C6D9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2">
        <a:dk1>
          <a:srgbClr val="000000"/>
        </a:dk1>
        <a:lt1>
          <a:srgbClr val="FFFFFF"/>
        </a:lt1>
        <a:dk2>
          <a:srgbClr val="000066"/>
        </a:dk2>
        <a:lt2>
          <a:srgbClr val="969696"/>
        </a:lt2>
        <a:accent1>
          <a:srgbClr val="666699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B9B9E7"/>
        </a:accent6>
        <a:hlink>
          <a:srgbClr val="CC00C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4">
        <a:dk1>
          <a:srgbClr val="000000"/>
        </a:dk1>
        <a:lt1>
          <a:srgbClr val="FFFFCC"/>
        </a:lt1>
        <a:dk2>
          <a:srgbClr val="FF6600"/>
        </a:dk2>
        <a:lt2>
          <a:srgbClr val="333300"/>
        </a:lt2>
        <a:accent1>
          <a:srgbClr val="800000"/>
        </a:accent1>
        <a:accent2>
          <a:srgbClr val="CC6600"/>
        </a:accent2>
        <a:accent3>
          <a:srgbClr val="FFFFE2"/>
        </a:accent3>
        <a:accent4>
          <a:srgbClr val="000000"/>
        </a:accent4>
        <a:accent5>
          <a:srgbClr val="C0AAAA"/>
        </a:accent5>
        <a:accent6>
          <a:srgbClr val="B95C00"/>
        </a:accent6>
        <a:hlink>
          <a:srgbClr val="8080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5">
        <a:dk1>
          <a:srgbClr val="1C3956"/>
        </a:dk1>
        <a:lt1>
          <a:srgbClr val="FFFFFF"/>
        </a:lt1>
        <a:dk2>
          <a:srgbClr val="003366"/>
        </a:dk2>
        <a:lt2>
          <a:srgbClr val="DDDDDD"/>
        </a:lt2>
        <a:accent1>
          <a:srgbClr val="3D7CBB"/>
        </a:accent1>
        <a:accent2>
          <a:srgbClr val="00152A"/>
        </a:accent2>
        <a:accent3>
          <a:srgbClr val="AAADB8"/>
        </a:accent3>
        <a:accent4>
          <a:srgbClr val="DADADA"/>
        </a:accent4>
        <a:accent5>
          <a:srgbClr val="AFBFDA"/>
        </a:accent5>
        <a:accent6>
          <a:srgbClr val="001225"/>
        </a:accent6>
        <a:hlink>
          <a:srgbClr val="33CCCC"/>
        </a:hlink>
        <a:folHlink>
          <a:srgbClr val="96B9D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6">
        <a:dk1>
          <a:srgbClr val="000000"/>
        </a:dk1>
        <a:lt1>
          <a:srgbClr val="FFFFFF"/>
        </a:lt1>
        <a:dk2>
          <a:srgbClr val="440044"/>
        </a:dk2>
        <a:lt2>
          <a:srgbClr val="491D49"/>
        </a:lt2>
        <a:accent1>
          <a:srgbClr val="9D9DBD"/>
        </a:accent1>
        <a:accent2>
          <a:srgbClr val="14213C"/>
        </a:accent2>
        <a:accent3>
          <a:srgbClr val="FFFFFF"/>
        </a:accent3>
        <a:accent4>
          <a:srgbClr val="000000"/>
        </a:accent4>
        <a:accent5>
          <a:srgbClr val="CCCCDB"/>
        </a:accent5>
        <a:accent6>
          <a:srgbClr val="111D35"/>
        </a:accent6>
        <a:hlink>
          <a:srgbClr val="666699"/>
        </a:hlink>
        <a:folHlink>
          <a:srgbClr val="DBDBF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7">
        <a:dk1>
          <a:srgbClr val="000000"/>
        </a:dk1>
        <a:lt1>
          <a:srgbClr val="FFFFFF"/>
        </a:lt1>
        <a:dk2>
          <a:srgbClr val="000000"/>
        </a:dk2>
        <a:lt2>
          <a:srgbClr val="001A00"/>
        </a:lt2>
        <a:accent1>
          <a:srgbClr val="339966"/>
        </a:accent1>
        <a:accent2>
          <a:srgbClr val="003300"/>
        </a:accent2>
        <a:accent3>
          <a:srgbClr val="FFFFFF"/>
        </a:accent3>
        <a:accent4>
          <a:srgbClr val="000000"/>
        </a:accent4>
        <a:accent5>
          <a:srgbClr val="ADCAB8"/>
        </a:accent5>
        <a:accent6>
          <a:srgbClr val="002D00"/>
        </a:accent6>
        <a:hlink>
          <a:srgbClr val="FF9933"/>
        </a:hlink>
        <a:folHlink>
          <a:srgbClr val="AFE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8">
        <a:dk1>
          <a:srgbClr val="000000"/>
        </a:dk1>
        <a:lt1>
          <a:srgbClr val="FFFFFF"/>
        </a:lt1>
        <a:dk2>
          <a:srgbClr val="000000"/>
        </a:dk2>
        <a:lt2>
          <a:srgbClr val="FFCC00"/>
        </a:lt2>
        <a:accent1>
          <a:srgbClr val="FF9900"/>
        </a:accent1>
        <a:accent2>
          <a:srgbClr val="D60093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C20085"/>
        </a:accent6>
        <a:hlink>
          <a:srgbClr val="9966FF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9">
        <a:dk1>
          <a:srgbClr val="001932"/>
        </a:dk1>
        <a:lt1>
          <a:srgbClr val="FFFFFF"/>
        </a:lt1>
        <a:dk2>
          <a:srgbClr val="1A6690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BB8C6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FFCDC0"/>
        </a:hlink>
        <a:folHlink>
          <a:srgbClr val="16547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10">
        <a:dk1>
          <a:srgbClr val="000000"/>
        </a:dk1>
        <a:lt1>
          <a:srgbClr val="FFFFFF"/>
        </a:lt1>
        <a:dk2>
          <a:srgbClr val="114663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AB0B7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FFCDC0"/>
        </a:hlink>
        <a:folHlink>
          <a:srgbClr val="16547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11">
        <a:dk1>
          <a:srgbClr val="000000"/>
        </a:dk1>
        <a:lt1>
          <a:srgbClr val="FFFFFF"/>
        </a:lt1>
        <a:dk2>
          <a:srgbClr val="114663"/>
        </a:dk2>
        <a:lt2>
          <a:srgbClr val="CCFFFF"/>
        </a:lt2>
        <a:accent1>
          <a:srgbClr val="99FFCC"/>
        </a:accent1>
        <a:accent2>
          <a:srgbClr val="01B0FF"/>
        </a:accent2>
        <a:accent3>
          <a:srgbClr val="AAB0B7"/>
        </a:accent3>
        <a:accent4>
          <a:srgbClr val="DADADA"/>
        </a:accent4>
        <a:accent5>
          <a:srgbClr val="CAFFE2"/>
        </a:accent5>
        <a:accent6>
          <a:srgbClr val="019FE7"/>
        </a:accent6>
        <a:hlink>
          <a:srgbClr val="FFBFAD"/>
        </a:hlink>
        <a:folHlink>
          <a:srgbClr val="0E36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12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1B0FF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19FE7"/>
        </a:accent6>
        <a:hlink>
          <a:srgbClr val="0033CC"/>
        </a:hlink>
        <a:folHlink>
          <a:srgbClr val="0E36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13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1B0FF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19FE7"/>
        </a:accent6>
        <a:hlink>
          <a:srgbClr val="003399"/>
        </a:hlink>
        <a:folHlink>
          <a:srgbClr val="0E36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14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1B0FF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19FE7"/>
        </a:accent6>
        <a:hlink>
          <a:srgbClr val="00339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15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A50021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8A00"/>
        </a:accent6>
        <a:hlink>
          <a:srgbClr val="00339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MSC411theme" id="{BC55998C-368B-B044-8B36-78082E1C8EA4}" vid="{B8E5A669-A5BF-3142-A21E-E89D049C65D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CMSC411theme</Template>
  <TotalTime>15227</TotalTime>
  <Words>3400</Words>
  <Application>Microsoft Macintosh PowerPoint</Application>
  <PresentationFormat>On-screen Show (4:3)</PresentationFormat>
  <Paragraphs>644</Paragraphs>
  <Slides>30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Arial</vt:lpstr>
      <vt:lpstr>Arial Narrow</vt:lpstr>
      <vt:lpstr>Comic Sans MS</vt:lpstr>
      <vt:lpstr>Courier New</vt:lpstr>
      <vt:lpstr>Symbol</vt:lpstr>
      <vt:lpstr>Tahoma</vt:lpstr>
      <vt:lpstr>Tahoma (Body)</vt:lpstr>
      <vt:lpstr>Tekton</vt:lpstr>
      <vt:lpstr>Times New Roman</vt:lpstr>
      <vt:lpstr>Wingdings</vt:lpstr>
      <vt:lpstr>Wingdings 2</vt:lpstr>
      <vt:lpstr>CMSC411theme</vt:lpstr>
      <vt:lpstr>Worksheet</vt:lpstr>
      <vt:lpstr> ISA (Instruction Set Architecture) Part III</vt:lpstr>
      <vt:lpstr>PowerPoint Presentation</vt:lpstr>
      <vt:lpstr>MIPS Branch Instructions</vt:lpstr>
      <vt:lpstr>MIPS Jumps</vt:lpstr>
      <vt:lpstr>Multiply and Divide</vt:lpstr>
      <vt:lpstr>Multiply: MULT instruction</vt:lpstr>
      <vt:lpstr>Divide: DIV instruction</vt:lpstr>
      <vt:lpstr>Comparison:  slt, slti</vt:lpstr>
      <vt:lpstr>Logical Instructions</vt:lpstr>
      <vt:lpstr>Accessing Memory</vt:lpstr>
      <vt:lpstr>MIPS Load Instruction</vt:lpstr>
      <vt:lpstr>MIPS Store Instruction</vt:lpstr>
      <vt:lpstr>MIPS Memory Addresses</vt:lpstr>
      <vt:lpstr>Example</vt:lpstr>
      <vt:lpstr>Storage Conventions</vt:lpstr>
      <vt:lpstr>Some Notes About PC</vt:lpstr>
      <vt:lpstr>Addressing Modes</vt:lpstr>
      <vt:lpstr>Absolute (Direct) Addressing</vt:lpstr>
      <vt:lpstr>Absolute (Direct) Addressing: More detail</vt:lpstr>
      <vt:lpstr>What does this code do?</vt:lpstr>
      <vt:lpstr>Indirect Addressing</vt:lpstr>
      <vt:lpstr>Note on la pseudoinstruction</vt:lpstr>
      <vt:lpstr>Displacement Addressing</vt:lpstr>
      <vt:lpstr>Displacement Addressing: 2nd example</vt:lpstr>
      <vt:lpstr>Practice Problem: Store offsets</vt:lpstr>
      <vt:lpstr>Now  we can do a real program: Factorial...</vt:lpstr>
      <vt:lpstr>Summary - 1</vt:lpstr>
      <vt:lpstr>Summary - 2</vt:lpstr>
      <vt:lpstr>MIPS Instruction Decoding Ring</vt:lpstr>
      <vt:lpstr>Summary</vt:lpstr>
    </vt:vector>
  </TitlesOfParts>
  <Manager/>
  <Company>UMBC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 Sets - 1</dc:title>
  <dc:subject/>
  <dc:creator/>
  <cp:keywords/>
  <dc:description/>
  <cp:lastModifiedBy>Microsoft Office User</cp:lastModifiedBy>
  <cp:revision>364</cp:revision>
  <cp:lastPrinted>2022-09-26T18:19:46Z</cp:lastPrinted>
  <dcterms:created xsi:type="dcterms:W3CDTF">2011-01-26T16:55:54Z</dcterms:created>
  <dcterms:modified xsi:type="dcterms:W3CDTF">2022-09-26T18:20:29Z</dcterms:modified>
  <cp:category/>
</cp:coreProperties>
</file>